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877" r:id="rId1"/>
  </p:sldMasterIdLst>
  <p:notesMasterIdLst>
    <p:notesMasterId r:id="rId47"/>
  </p:notesMasterIdLst>
  <p:handoutMasterIdLst>
    <p:handoutMasterId r:id="rId48"/>
  </p:handoutMasterIdLst>
  <p:sldIdLst>
    <p:sldId id="256" r:id="rId2"/>
    <p:sldId id="272" r:id="rId3"/>
    <p:sldId id="312" r:id="rId4"/>
    <p:sldId id="278" r:id="rId5"/>
    <p:sldId id="279" r:id="rId6"/>
    <p:sldId id="264" r:id="rId7"/>
    <p:sldId id="262" r:id="rId8"/>
    <p:sldId id="306" r:id="rId9"/>
    <p:sldId id="307" r:id="rId10"/>
    <p:sldId id="296" r:id="rId11"/>
    <p:sldId id="297" r:id="rId12"/>
    <p:sldId id="308" r:id="rId13"/>
    <p:sldId id="309" r:id="rId14"/>
    <p:sldId id="276" r:id="rId15"/>
    <p:sldId id="314" r:id="rId16"/>
    <p:sldId id="311" r:id="rId17"/>
    <p:sldId id="313" r:id="rId18"/>
    <p:sldId id="317" r:id="rId19"/>
    <p:sldId id="316" r:id="rId20"/>
    <p:sldId id="321" r:id="rId21"/>
    <p:sldId id="265" r:id="rId22"/>
    <p:sldId id="298" r:id="rId23"/>
    <p:sldId id="300" r:id="rId24"/>
    <p:sldId id="302" r:id="rId25"/>
    <p:sldId id="303" r:id="rId26"/>
    <p:sldId id="304" r:id="rId27"/>
    <p:sldId id="301" r:id="rId28"/>
    <p:sldId id="305" r:id="rId29"/>
    <p:sldId id="273" r:id="rId30"/>
    <p:sldId id="283" r:id="rId31"/>
    <p:sldId id="284" r:id="rId32"/>
    <p:sldId id="285" r:id="rId33"/>
    <p:sldId id="286" r:id="rId34"/>
    <p:sldId id="288" r:id="rId35"/>
    <p:sldId id="287" r:id="rId36"/>
    <p:sldId id="289" r:id="rId37"/>
    <p:sldId id="294" r:id="rId38"/>
    <p:sldId id="290" r:id="rId39"/>
    <p:sldId id="292" r:id="rId40"/>
    <p:sldId id="293" r:id="rId41"/>
    <p:sldId id="291" r:id="rId42"/>
    <p:sldId id="295" r:id="rId43"/>
    <p:sldId id="267" r:id="rId44"/>
    <p:sldId id="281" r:id="rId45"/>
    <p:sldId id="280" r:id="rId4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tion par défaut" id="{BD224DAA-1425-4E2E-BF8E-A8C60500AD70}">
          <p14:sldIdLst>
            <p14:sldId id="256"/>
            <p14:sldId id="272"/>
            <p14:sldId id="312"/>
            <p14:sldId id="278"/>
            <p14:sldId id="279"/>
            <p14:sldId id="264"/>
            <p14:sldId id="262"/>
            <p14:sldId id="306"/>
            <p14:sldId id="307"/>
            <p14:sldId id="296"/>
            <p14:sldId id="297"/>
            <p14:sldId id="308"/>
            <p14:sldId id="309"/>
            <p14:sldId id="276"/>
            <p14:sldId id="314"/>
            <p14:sldId id="311"/>
            <p14:sldId id="313"/>
            <p14:sldId id="317"/>
            <p14:sldId id="316"/>
            <p14:sldId id="321"/>
            <p14:sldId id="265"/>
            <p14:sldId id="298"/>
            <p14:sldId id="300"/>
            <p14:sldId id="302"/>
            <p14:sldId id="303"/>
            <p14:sldId id="304"/>
            <p14:sldId id="301"/>
            <p14:sldId id="305"/>
            <p14:sldId id="273"/>
            <p14:sldId id="283"/>
            <p14:sldId id="284"/>
            <p14:sldId id="285"/>
            <p14:sldId id="286"/>
            <p14:sldId id="288"/>
            <p14:sldId id="287"/>
            <p14:sldId id="289"/>
            <p14:sldId id="294"/>
            <p14:sldId id="290"/>
            <p14:sldId id="292"/>
            <p14:sldId id="293"/>
            <p14:sldId id="291"/>
            <p14:sldId id="295"/>
            <p14:sldId id="267"/>
            <p14:sldId id="281"/>
            <p14:sldId id="28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rwan AL MASRI" initials="MAM" lastIdx="3" clrIdx="0">
    <p:extLst>
      <p:ext uri="{19B8F6BF-5375-455C-9EA6-DF929625EA0E}">
        <p15:presenceInfo xmlns:p15="http://schemas.microsoft.com/office/powerpoint/2012/main" userId="Marwan AL MASRI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17" autoAdjust="0"/>
    <p:restoredTop sz="93979" autoAdjust="0"/>
  </p:normalViewPr>
  <p:slideViewPr>
    <p:cSldViewPr snapToGrid="0">
      <p:cViewPr varScale="1">
        <p:scale>
          <a:sx n="94" d="100"/>
          <a:sy n="94" d="100"/>
        </p:scale>
        <p:origin x="66" y="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commentAuthors" Target="commentAuthor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11-16T22:21:06.057" idx="3">
    <p:pos x="10" y="10"/>
    <p:text>Reunion : -Respect de l'ODJ
- Rédaction du compte rendu
Analyse :  - Mise en avant des réussites/problèmes
rencontrées
- Proposition de solutions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11-16T09:11:17.771" idx="2">
    <p:pos x="4005" y="1330"/>
    <p:text>•	Communication claire : Assurez-vous que les informations sont bien comprises par tous.
•	Respect des délais : Respectez les échéances pour maintenir la progression du projet.
•	Collaboration : Travaillez en équipe, partagez les connaissances et soutenez vos collègues.
•	Flexibilité : Adaptez-vous rapidement aux changements technologiques et aux besoins du projet.
•	Responsabilité individuelle : Assumez vos tâches et soyez responsable de vos actions.
•	Résolution constructive des conflits : Abordez les divergences avec une attitude constructive et orientée vers la solution.
•	Autonomie équilibrée : Soyez autonome tout en étant prêt à demander de l'aide lorsque nécessaire.
•	Constructivité face aux erreurs : Apprenez des erreurs et partagez ces expériences pour éviter de les répéter.</p:text>
    <p:extLst>
      <p:ext uri="{C676402C-5697-4E1C-873F-D02D1690AC5C}">
        <p15:threadingInfo xmlns:p15="http://schemas.microsoft.com/office/powerpoint/2012/main" timeZoneBias="-6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46D18C-FEAC-48C0-969E-D45C39FAE269}" type="datetimeFigureOut">
              <a:rPr lang="fr-FR" smtClean="0"/>
              <a:t>27/11/2023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AB1298-CB32-415C-B378-0ECFDA2C9FF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0028751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FE0E04-35B8-471C-9003-EEA8A35795AD}" type="datetimeFigureOut">
              <a:rPr lang="fr-FR" smtClean="0"/>
              <a:t>27/11/2023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AB0908-D01E-4A76-BBD8-B330631BD7B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7172417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AB0908-D01E-4A76-BBD8-B330631BD7B3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392615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Dans</a:t>
            </a:r>
            <a:r>
              <a:rPr lang="fr-FR" baseline="0" dirty="0"/>
              <a:t> la soutenance de stage : une 2</a:t>
            </a:r>
            <a:r>
              <a:rPr lang="fr-FR" baseline="30000" dirty="0"/>
              <a:t>e</a:t>
            </a:r>
            <a:r>
              <a:rPr lang="fr-FR" baseline="0" dirty="0"/>
              <a:t> sous-partie (1.2) présentera votre place dans le service et la culture d’entreprise (management, locaux, habitudes de fonctionnement)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AB0908-D01E-4A76-BBD8-B330631BD7B3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653883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Dans</a:t>
            </a:r>
            <a:r>
              <a:rPr lang="fr-FR" baseline="0" dirty="0"/>
              <a:t> la soutenance de stage : une 2</a:t>
            </a:r>
            <a:r>
              <a:rPr lang="fr-FR" baseline="30000" dirty="0"/>
              <a:t>e</a:t>
            </a:r>
            <a:r>
              <a:rPr lang="fr-FR" baseline="0" dirty="0"/>
              <a:t> sous-partie (1.2) présentera votre place dans le service et la culture d’entreprise (management, locaux, habitudes de fonctionnement)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AB0908-D01E-4A76-BBD8-B330631BD7B3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207150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Dans</a:t>
            </a:r>
            <a:r>
              <a:rPr lang="fr-FR" baseline="0" dirty="0"/>
              <a:t> la soutenance de stage : une 2</a:t>
            </a:r>
            <a:r>
              <a:rPr lang="fr-FR" baseline="30000" dirty="0"/>
              <a:t>e</a:t>
            </a:r>
            <a:r>
              <a:rPr lang="fr-FR" baseline="0" dirty="0"/>
              <a:t> sous-partie (1.2) présentera votre place dans le service et la culture d’entreprise (management, locaux, habitudes de fonctionnement)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AB0908-D01E-4A76-BBD8-B330631BD7B3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79344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AB0908-D01E-4A76-BBD8-B330631BD7B3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500790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Modifier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44B789-BE72-49E9-BA2F-9421BBC57A9F}" type="datetime1">
              <a:rPr lang="en-US" smtClean="0"/>
              <a:t>11/27/2023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Introduction – Présentation de l’entreprise – Enjeux du stage – Bilan PPP - Conclusion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9809924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69AD3A-A178-4B56-8555-7CE3150C3D94}" type="datetime1">
              <a:rPr lang="en-US" smtClean="0"/>
              <a:t>11/27/2023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Introduction – Présentation de l’entreprise – Enjeux du stage – Bilan PPP - Conclusion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1293832"/>
      </p:ext>
    </p:extLst>
  </p:cSld>
  <p:clrMapOvr>
    <a:masterClrMapping/>
  </p:clrMapOvr>
  <p:transition spd="slow">
    <p:push dir="u"/>
  </p:transition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69AD3A-A178-4B56-8555-7CE3150C3D94}" type="datetime1">
              <a:rPr lang="en-US" smtClean="0"/>
              <a:t>11/27/2023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Introduction – Présentation de l’entreprise – Enjeux du stage – Bilan PPP - Conclusion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3888474"/>
      </p:ext>
    </p:extLst>
  </p:cSld>
  <p:clrMapOvr>
    <a:masterClrMapping/>
  </p:clrMapOvr>
  <p:transition spd="slow">
    <p:push dir="u"/>
  </p:transition>
  <p:hf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69AD3A-A178-4B56-8555-7CE3150C3D94}" type="datetime1">
              <a:rPr lang="en-US" smtClean="0"/>
              <a:t>11/27/2023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Introduction – Présentation de l’entreprise – Enjeux du stage – Bilan PPP - Conclusion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505678"/>
      </p:ext>
    </p:extLst>
  </p:cSld>
  <p:clrMapOvr>
    <a:masterClrMapping/>
  </p:clrMapOvr>
  <p:transition spd="slow">
    <p:push dir="u"/>
  </p:transition>
  <p:hf hd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69AD3A-A178-4B56-8555-7CE3150C3D94}" type="datetime1">
              <a:rPr lang="en-US" smtClean="0"/>
              <a:t>11/27/2023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Introduction – Présentation de l’entreprise – Enjeux du stage – Bilan PPP - Conclusion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9834762"/>
      </p:ext>
    </p:extLst>
  </p:cSld>
  <p:clrMapOvr>
    <a:masterClrMapping/>
  </p:clrMapOvr>
  <p:transition spd="slow">
    <p:push dir="u"/>
  </p:transition>
  <p:hf hd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fr-FR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69AD3A-A178-4B56-8555-7CE3150C3D94}" type="datetime1">
              <a:rPr lang="en-US" smtClean="0"/>
              <a:t>11/27/2023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Introduction – Présentation de l’entreprise – Enjeux du stage – Bilan PPP - Conclusion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5151275"/>
      </p:ext>
    </p:extLst>
  </p:cSld>
  <p:clrMapOvr>
    <a:masterClrMapping/>
  </p:clrMapOvr>
  <p:transition spd="slow">
    <p:push dir="u"/>
  </p:transition>
  <p:hf hd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fr-FR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69AD3A-A178-4B56-8555-7CE3150C3D94}" type="datetime1">
              <a:rPr lang="en-US" smtClean="0"/>
              <a:t>11/27/2023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Introduction – Présentation de l’entreprise – Enjeux du stage – Bilan PPP - Conclusion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1533802"/>
      </p:ext>
    </p:extLst>
  </p:cSld>
  <p:clrMapOvr>
    <a:masterClrMapping/>
  </p:clrMapOvr>
  <p:transition spd="slow">
    <p:push dir="u"/>
  </p:transition>
  <p:hf hd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4F21EC-652A-4BAD-80DA-FF88DF98AC86}" type="datetime1">
              <a:rPr lang="en-US" smtClean="0"/>
              <a:t>11/27/2023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Introduction – Présentation de l’entreprise – Enjeux du stage – Bilan PPP - Conclusion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2411989"/>
      </p:ext>
    </p:extLst>
  </p:cSld>
  <p:clrMapOvr>
    <a:masterClrMapping/>
  </p:clrMapOvr>
  <p:transition spd="slow">
    <p:push dir="u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480E7-F02F-4726-8023-64505F6B7E8C}" type="datetime1">
              <a:rPr lang="en-US" smtClean="0"/>
              <a:t>11/27/2023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Introduction – Présentation de l’entreprise – Enjeux du stage – Bilan PPP - Conclusion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6356324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26266-9EA7-4AEE-94ED-ED82E89AC3E7}" type="datetime1">
              <a:rPr lang="en-US" smtClean="0"/>
              <a:t>11/27/2023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Introduction – Présentation de l’entreprise – Enjeux du stage – Bilan PPP - Conclusion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8747996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CB283-02C2-43B8-9B5B-2C1371047BEC}" type="datetime1">
              <a:rPr lang="en-US" smtClean="0"/>
              <a:t>11/27/2023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Introduction – Présentation de l’entreprise – Enjeux du stage – Bilan PPP - Conclusion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7240141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6D79DA-D04B-4738-B2D9-850752CAB514}" type="datetime1">
              <a:rPr lang="en-US" smtClean="0"/>
              <a:t>11/27/2023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Introduction – Présentation de l’entreprise – Enjeux du stage – Bilan PPP - Conclusion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5558248"/>
      </p:ext>
    </p:extLst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8609C-CC66-42C1-A5F4-F649407A590E}" type="datetime1">
              <a:rPr lang="en-US" smtClean="0"/>
              <a:t>11/27/2023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Introduction – Présentation de l’entreprise – Enjeux du stage – Bilan PPP - Conclusion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9366774"/>
      </p:ext>
    </p:extLst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267BD-4DC9-4E4F-98A6-A43F583D0BE1}" type="datetime1">
              <a:rPr lang="en-US" smtClean="0"/>
              <a:t>11/27/2023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Introduction – Présentation de l’entreprise – Enjeux du stage – Bilan PPP - Conclusion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4892715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80D815-51B3-409A-B98C-5FDE0361D63F}" type="datetime1">
              <a:rPr lang="en-US" smtClean="0"/>
              <a:t>11/27/2023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Introduction – Présentation de l’entreprise – Enjeux du stage – Bilan PPP - Conclusion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9433908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13FC1-C1A9-42CA-BDC7-D4B949CDAE4C}" type="datetime1">
              <a:rPr lang="en-US" smtClean="0"/>
              <a:t>11/27/2023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Introduction – Présentation de l’entreprise – Enjeux du stage – Bilan PPP - Conclusion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1981704"/>
      </p:ext>
    </p:extLst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7069AD3A-A178-4B56-8555-7CE3150C3D94}" type="datetime1">
              <a:rPr lang="en-US" smtClean="0"/>
              <a:t>11/27/2023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r>
              <a:rPr lang="fr-FR"/>
              <a:t>Introduction – Présentation de l’entreprise – Enjeux du stage – Bilan PPP - Conclusion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5300361"/>
      </p:ext>
    </p:extLst>
  </p:cSld>
  <p:clrMapOvr>
    <a:masterClrMapping/>
  </p:clrMapOvr>
  <p:transition spd="slow">
    <p:push dir="u"/>
  </p:transition>
  <p:hf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7069AD3A-A178-4B56-8555-7CE3150C3D94}" type="datetime1">
              <a:rPr lang="en-US" smtClean="0"/>
              <a:t>11/27/2023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r>
              <a:rPr lang="fr-FR"/>
              <a:t>Introduction – Présentation de l’entreprise – Enjeux du stage – Bilan PPP - Conclusion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05117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78" r:id="rId1"/>
    <p:sldLayoutId id="2147483879" r:id="rId2"/>
    <p:sldLayoutId id="2147483880" r:id="rId3"/>
    <p:sldLayoutId id="2147483881" r:id="rId4"/>
    <p:sldLayoutId id="2147483882" r:id="rId5"/>
    <p:sldLayoutId id="2147483883" r:id="rId6"/>
    <p:sldLayoutId id="2147483884" r:id="rId7"/>
    <p:sldLayoutId id="2147483885" r:id="rId8"/>
    <p:sldLayoutId id="2147483886" r:id="rId9"/>
    <p:sldLayoutId id="2147483887" r:id="rId10"/>
    <p:sldLayoutId id="2147483888" r:id="rId11"/>
    <p:sldLayoutId id="2147483889" r:id="rId12"/>
    <p:sldLayoutId id="2147483890" r:id="rId13"/>
    <p:sldLayoutId id="2147483891" r:id="rId14"/>
    <p:sldLayoutId id="2147483892" r:id="rId15"/>
    <p:sldLayoutId id="2147483893" r:id="rId16"/>
    <p:sldLayoutId id="2147483894" r:id="rId17"/>
  </p:sldLayoutIdLst>
  <p:transition spd="slow">
    <p:push dir="u"/>
  </p:transition>
  <p:hf hdr="0" dt="0"/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1.xml"/><Relationship Id="rId4" Type="http://schemas.openxmlformats.org/officeDocument/2006/relationships/image" Target="../media/image5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.xml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jpe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jpe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4.png"/><Relationship Id="rId5" Type="http://schemas.openxmlformats.org/officeDocument/2006/relationships/image" Target="../media/image19.gif"/><Relationship Id="rId10" Type="http://schemas.openxmlformats.org/officeDocument/2006/relationships/image" Target="../media/image23.png"/><Relationship Id="rId4" Type="http://schemas.openxmlformats.org/officeDocument/2006/relationships/image" Target="../media/image18.jpeg"/><Relationship Id="rId9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905068" y="1063866"/>
            <a:ext cx="7760917" cy="2203582"/>
          </a:xfrm>
        </p:spPr>
        <p:txBody>
          <a:bodyPr>
            <a:normAutofit/>
          </a:bodyPr>
          <a:lstStyle/>
          <a:p>
            <a:r>
              <a:rPr lang="fr-FR" dirty="0"/>
              <a:t>                </a:t>
            </a:r>
            <a:r>
              <a:rPr lang="fr-FR" dirty="0" err="1"/>
              <a:t>Disguise’hub</a:t>
            </a:r>
            <a:endParaRPr lang="fr-FR" dirty="0"/>
          </a:p>
        </p:txBody>
      </p:sp>
      <p:pic>
        <p:nvPicPr>
          <p:cNvPr id="6" name="Shape 4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82151" y="410723"/>
            <a:ext cx="2299850" cy="1439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https://lh7-us.googleusercontent.com/ReCuQF0JoDA-5G0w9wYVL0DYSPINNcU2xdw87NP9joIBGHy7qfierPYm1LTLaUL6LykaP5FX8p45A6VROAV0r5qXyU7tpDQmaxjLcNfF1pMJwRO1m3fNCN4rCa9PofYN7eAm8Qc2jAsL0r-fj83_C1W8=s204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213383"/>
            <a:ext cx="4343911" cy="244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528496" y="4908737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dirty="0">
                <a:solidFill>
                  <a:srgbClr val="FFFFFF"/>
                </a:solidFill>
                <a:latin typeface="Lato"/>
              </a:rPr>
              <a:t>AL MASRI </a:t>
            </a:r>
            <a:r>
              <a:rPr lang="fr-FR" dirty="0" err="1">
                <a:solidFill>
                  <a:srgbClr val="FFFFFF"/>
                </a:solidFill>
                <a:latin typeface="Lato"/>
              </a:rPr>
              <a:t>Marwan</a:t>
            </a:r>
            <a:endParaRPr lang="fr-FR" dirty="0"/>
          </a:p>
          <a:p>
            <a:r>
              <a:rPr lang="fr-FR" dirty="0">
                <a:solidFill>
                  <a:srgbClr val="FFFFFF"/>
                </a:solidFill>
                <a:latin typeface="Lato"/>
              </a:rPr>
              <a:t>NICHELE Angelo</a:t>
            </a:r>
            <a:endParaRPr lang="fr-FR" dirty="0"/>
          </a:p>
          <a:p>
            <a:r>
              <a:rPr lang="fr-FR" dirty="0">
                <a:solidFill>
                  <a:srgbClr val="FFFFFF"/>
                </a:solidFill>
                <a:latin typeface="Lato"/>
              </a:rPr>
              <a:t>BABELA </a:t>
            </a:r>
            <a:r>
              <a:rPr lang="fr-FR" dirty="0" err="1">
                <a:solidFill>
                  <a:srgbClr val="FFFFFF"/>
                </a:solidFill>
                <a:latin typeface="Lato"/>
              </a:rPr>
              <a:t>Guychel</a:t>
            </a:r>
            <a:endParaRPr lang="fr-FR" dirty="0"/>
          </a:p>
          <a:p>
            <a:r>
              <a:rPr lang="fr-FR" dirty="0">
                <a:solidFill>
                  <a:srgbClr val="FFFFFF"/>
                </a:solidFill>
                <a:latin typeface="Lato"/>
              </a:rPr>
              <a:t>KRILL Maxence</a:t>
            </a:r>
          </a:p>
          <a:p>
            <a:r>
              <a:rPr lang="fr-FR" dirty="0"/>
              <a:t>Superviseur Communication : Amélie Legrand</a:t>
            </a:r>
          </a:p>
          <a:p>
            <a:endParaRPr lang="fr-FR" dirty="0"/>
          </a:p>
          <a:p>
            <a:br>
              <a:rPr lang="fr-FR" dirty="0"/>
            </a:br>
            <a:endParaRPr lang="fr-FR" dirty="0"/>
          </a:p>
        </p:txBody>
      </p:sp>
      <p:sp>
        <p:nvSpPr>
          <p:cNvPr id="8" name="Rectangle 7"/>
          <p:cNvSpPr/>
          <p:nvPr/>
        </p:nvSpPr>
        <p:spPr>
          <a:xfrm>
            <a:off x="9617678" y="5185736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dirty="0">
                <a:solidFill>
                  <a:srgbClr val="FFFFFF"/>
                </a:solidFill>
                <a:latin typeface="Lato"/>
              </a:rPr>
              <a:t>GRP 11 </a:t>
            </a:r>
            <a:endParaRPr lang="fr-FR" dirty="0"/>
          </a:p>
          <a:p>
            <a:r>
              <a:rPr lang="fr-FR" dirty="0">
                <a:solidFill>
                  <a:srgbClr val="FFFFFF"/>
                </a:solidFill>
                <a:latin typeface="Lato"/>
              </a:rPr>
              <a:t>SAE S3 DEVAPP</a:t>
            </a:r>
          </a:p>
          <a:p>
            <a:r>
              <a:rPr lang="fr-FR" dirty="0">
                <a:solidFill>
                  <a:srgbClr val="FFFFFF"/>
                </a:solidFill>
                <a:latin typeface="Lato"/>
              </a:rPr>
              <a:t>11/11/2023</a:t>
            </a:r>
            <a:endParaRPr lang="fr-FR" dirty="0"/>
          </a:p>
          <a:p>
            <a:r>
              <a:rPr lang="fr-FR" dirty="0">
                <a:solidFill>
                  <a:srgbClr val="FFFFFF"/>
                </a:solidFill>
                <a:latin typeface="Lato"/>
              </a:rPr>
              <a:t>POUR LE GRP 9 </a:t>
            </a:r>
            <a:endParaRPr lang="fr-FR" dirty="0"/>
          </a:p>
          <a:p>
            <a:br>
              <a:rPr lang="fr-FR" dirty="0"/>
            </a:b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17209955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647990" y="3415919"/>
            <a:ext cx="10561418" cy="1468800"/>
          </a:xfrm>
        </p:spPr>
        <p:txBody>
          <a:bodyPr>
            <a:normAutofit fontScale="90000"/>
          </a:bodyPr>
          <a:lstStyle/>
          <a:p>
            <a:pPr algn="ctr"/>
            <a:r>
              <a:rPr lang="fr-FR" sz="6000" dirty="0"/>
              <a:t>2 – Recueil des besoins du client</a:t>
            </a:r>
            <a:br>
              <a:rPr lang="fr-FR" sz="6000" dirty="0"/>
            </a:br>
            <a:r>
              <a:rPr lang="fr-FR" dirty="0"/>
              <a:t>2.1. Analyse de la demande</a:t>
            </a:r>
            <a:br>
              <a:rPr lang="fr-FR" dirty="0"/>
            </a:br>
            <a:r>
              <a:rPr lang="fr-FR" dirty="0"/>
              <a:t>2.2. Objectifs techniques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7" name="Espace réservé du pied de page 5"/>
          <p:cNvSpPr txBox="1">
            <a:spLocks/>
          </p:cNvSpPr>
          <p:nvPr/>
        </p:nvSpPr>
        <p:spPr>
          <a:xfrm>
            <a:off x="93735" y="6317370"/>
            <a:ext cx="11932010" cy="28984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Introduction – 1. </a:t>
            </a:r>
            <a:r>
              <a:rPr lang="en-US" sz="1400" dirty="0" err="1"/>
              <a:t>Présentation</a:t>
            </a:r>
            <a:r>
              <a:rPr lang="en-US" sz="1400" dirty="0"/>
              <a:t> de </a:t>
            </a:r>
            <a:r>
              <a:rPr lang="en-US" sz="1400" dirty="0" err="1"/>
              <a:t>l’entreprise</a:t>
            </a:r>
            <a:r>
              <a:rPr lang="en-US" sz="1400" dirty="0"/>
              <a:t> </a:t>
            </a:r>
            <a:r>
              <a:rPr lang="en-US" sz="1400" dirty="0">
                <a:solidFill>
                  <a:srgbClr val="FFFF00"/>
                </a:solidFill>
              </a:rPr>
              <a:t>2. </a:t>
            </a:r>
            <a:r>
              <a:rPr lang="en-US" sz="1400" dirty="0" err="1">
                <a:solidFill>
                  <a:srgbClr val="FFFF00"/>
                </a:solidFill>
              </a:rPr>
              <a:t>Besoins</a:t>
            </a:r>
            <a:r>
              <a:rPr lang="en-US" sz="1400" dirty="0">
                <a:solidFill>
                  <a:srgbClr val="FFFF00"/>
                </a:solidFill>
              </a:rPr>
              <a:t> client </a:t>
            </a:r>
            <a:r>
              <a:rPr lang="en-US" sz="1400" dirty="0"/>
              <a:t>– 3. </a:t>
            </a:r>
            <a:r>
              <a:rPr lang="en-US" sz="1400" dirty="0" err="1"/>
              <a:t>Méthodologie</a:t>
            </a:r>
            <a:r>
              <a:rPr lang="en-US" sz="1400" dirty="0"/>
              <a:t> – 4. </a:t>
            </a:r>
            <a:r>
              <a:rPr lang="en-US" sz="1400" dirty="0" err="1"/>
              <a:t>Déroulement</a:t>
            </a:r>
            <a:r>
              <a:rPr lang="en-US" sz="1400" dirty="0"/>
              <a:t> – 5. </a:t>
            </a:r>
            <a:r>
              <a:rPr lang="en-US" sz="1400" dirty="0" err="1"/>
              <a:t>Résultats</a:t>
            </a:r>
            <a:r>
              <a:rPr lang="en-US" sz="1400" dirty="0"/>
              <a:t> – 6. </a:t>
            </a:r>
            <a:r>
              <a:rPr lang="en-US" sz="1400" dirty="0" err="1"/>
              <a:t>Bilan</a:t>
            </a:r>
            <a:r>
              <a:rPr lang="en-US" sz="1400" dirty="0"/>
              <a:t> – Conclusion</a:t>
            </a:r>
          </a:p>
        </p:txBody>
      </p:sp>
    </p:spTree>
    <p:extLst>
      <p:ext uri="{BB962C8B-B14F-4D97-AF65-F5344CB8AC3E}">
        <p14:creationId xmlns:p14="http://schemas.microsoft.com/office/powerpoint/2010/main" val="2390502179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41907" y="447188"/>
            <a:ext cx="11696368" cy="970450"/>
          </a:xfrm>
        </p:spPr>
        <p:txBody>
          <a:bodyPr/>
          <a:lstStyle/>
          <a:p>
            <a:r>
              <a:rPr lang="fr-FR" dirty="0"/>
              <a:t>2.1 – Analyse de la demande du client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ZoneTexte 2"/>
          <p:cNvSpPr txBox="1"/>
          <p:nvPr/>
        </p:nvSpPr>
        <p:spPr>
          <a:xfrm>
            <a:off x="1036328" y="1267239"/>
            <a:ext cx="947768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/>
          </a:p>
          <a:p>
            <a:r>
              <a:rPr lang="fr-FR" sz="2800" dirty="0"/>
              <a:t>Avant :</a:t>
            </a:r>
          </a:p>
        </p:txBody>
      </p:sp>
      <p:sp>
        <p:nvSpPr>
          <p:cNvPr id="7" name="Espace réservé du pied de page 5"/>
          <p:cNvSpPr txBox="1">
            <a:spLocks/>
          </p:cNvSpPr>
          <p:nvPr/>
        </p:nvSpPr>
        <p:spPr>
          <a:xfrm>
            <a:off x="93735" y="6317370"/>
            <a:ext cx="11932010" cy="28984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Introduction – 1. </a:t>
            </a:r>
            <a:r>
              <a:rPr lang="en-US" sz="1400" dirty="0" err="1"/>
              <a:t>Présentation</a:t>
            </a:r>
            <a:r>
              <a:rPr lang="en-US" sz="1400" dirty="0"/>
              <a:t> de </a:t>
            </a:r>
            <a:r>
              <a:rPr lang="en-US" sz="1400" dirty="0" err="1"/>
              <a:t>l’entreprise</a:t>
            </a:r>
            <a:r>
              <a:rPr lang="en-US" sz="1400" dirty="0"/>
              <a:t> </a:t>
            </a:r>
            <a:r>
              <a:rPr lang="en-US" sz="1400" dirty="0">
                <a:solidFill>
                  <a:srgbClr val="FFFF00"/>
                </a:solidFill>
              </a:rPr>
              <a:t>2. </a:t>
            </a:r>
            <a:r>
              <a:rPr lang="en-US" sz="1400" dirty="0" err="1">
                <a:solidFill>
                  <a:srgbClr val="FFFF00"/>
                </a:solidFill>
              </a:rPr>
              <a:t>Besoins</a:t>
            </a:r>
            <a:r>
              <a:rPr lang="en-US" sz="1400" dirty="0">
                <a:solidFill>
                  <a:srgbClr val="FFFF00"/>
                </a:solidFill>
              </a:rPr>
              <a:t> client </a:t>
            </a:r>
            <a:r>
              <a:rPr lang="en-US" sz="1400" dirty="0"/>
              <a:t>– 3. </a:t>
            </a:r>
            <a:r>
              <a:rPr lang="en-US" sz="1400" dirty="0" err="1"/>
              <a:t>Méthodologie</a:t>
            </a:r>
            <a:r>
              <a:rPr lang="en-US" sz="1400" dirty="0"/>
              <a:t> – 4. </a:t>
            </a:r>
            <a:r>
              <a:rPr lang="en-US" sz="1400" dirty="0" err="1"/>
              <a:t>Déroulement</a:t>
            </a:r>
            <a:r>
              <a:rPr lang="en-US" sz="1400" dirty="0"/>
              <a:t> – 5. </a:t>
            </a:r>
            <a:r>
              <a:rPr lang="en-US" sz="1400" dirty="0" err="1"/>
              <a:t>Résultats</a:t>
            </a:r>
            <a:r>
              <a:rPr lang="en-US" sz="1400" dirty="0"/>
              <a:t> – 6. </a:t>
            </a:r>
            <a:r>
              <a:rPr lang="en-US" sz="1400" dirty="0" err="1"/>
              <a:t>Bilan</a:t>
            </a:r>
            <a:r>
              <a:rPr lang="en-US" sz="1400" dirty="0"/>
              <a:t> – Conclusion</a:t>
            </a:r>
          </a:p>
        </p:txBody>
      </p:sp>
      <p:pic>
        <p:nvPicPr>
          <p:cNvPr id="6146" name="Picture 2" descr="boutique de déguisement dans la rue s'appelant disguise'hub ">
            <a:extLst>
              <a:ext uri="{FF2B5EF4-FFF2-40B4-BE49-F238E27FC236}">
                <a16:creationId xmlns:a16="http://schemas.microsoft.com/office/drawing/2014/main" id="{4FE40700-18E2-4200-ABA6-59D857F899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328" y="2581103"/>
            <a:ext cx="3115830" cy="3115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enfant triste demandant à ses parents d'avoir le déguisement de ses amis">
            <a:extLst>
              <a:ext uri="{FF2B5EF4-FFF2-40B4-BE49-F238E27FC236}">
                <a16:creationId xmlns:a16="http://schemas.microsoft.com/office/drawing/2014/main" id="{62301A21-0311-43C8-8D9D-30E34D2982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3765" y="2067458"/>
            <a:ext cx="3115830" cy="3115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73930973-F25D-4799-B69B-3A853CCB1BC6}"/>
              </a:ext>
            </a:extLst>
          </p:cNvPr>
          <p:cNvSpPr txBox="1"/>
          <p:nvPr/>
        </p:nvSpPr>
        <p:spPr>
          <a:xfrm>
            <a:off x="633989" y="2037634"/>
            <a:ext cx="66522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/>
              <a:t>Des boutiques </a:t>
            </a:r>
            <a:r>
              <a:rPr lang="fr-FR" sz="2000" b="1" dirty="0" err="1"/>
              <a:t>DISGUISE’Hub</a:t>
            </a:r>
            <a:r>
              <a:rPr lang="fr-FR" sz="2000" b="1" dirty="0"/>
              <a:t> dans les grandes villes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3618A258-1C00-46BB-8508-B09AD2299B2D}"/>
              </a:ext>
            </a:extLst>
          </p:cNvPr>
          <p:cNvSpPr txBox="1"/>
          <p:nvPr/>
        </p:nvSpPr>
        <p:spPr>
          <a:xfrm>
            <a:off x="3754519" y="5424691"/>
            <a:ext cx="87872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fr-FR" sz="2000" b="1" dirty="0"/>
              <a:t>Des clients délocalisés qui ne peuvent pas profiter des produits </a:t>
            </a:r>
          </a:p>
        </p:txBody>
      </p:sp>
    </p:spTree>
    <p:extLst>
      <p:ext uri="{BB962C8B-B14F-4D97-AF65-F5344CB8AC3E}">
        <p14:creationId xmlns:p14="http://schemas.microsoft.com/office/powerpoint/2010/main" val="134555087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41907" y="447188"/>
            <a:ext cx="11696368" cy="970450"/>
          </a:xfrm>
        </p:spPr>
        <p:txBody>
          <a:bodyPr/>
          <a:lstStyle/>
          <a:p>
            <a:r>
              <a:rPr lang="fr-FR" dirty="0"/>
              <a:t>2.1 – Analyse de la demande du client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7" name="Espace réservé du pied de page 5"/>
          <p:cNvSpPr txBox="1">
            <a:spLocks/>
          </p:cNvSpPr>
          <p:nvPr/>
        </p:nvSpPr>
        <p:spPr>
          <a:xfrm>
            <a:off x="93735" y="6317370"/>
            <a:ext cx="11932010" cy="28984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Introduction – 1. </a:t>
            </a:r>
            <a:r>
              <a:rPr lang="en-US" sz="1400" dirty="0" err="1"/>
              <a:t>Présentation</a:t>
            </a:r>
            <a:r>
              <a:rPr lang="en-US" sz="1400" dirty="0"/>
              <a:t> de </a:t>
            </a:r>
            <a:r>
              <a:rPr lang="en-US" sz="1400" dirty="0" err="1"/>
              <a:t>l’entreprise</a:t>
            </a:r>
            <a:r>
              <a:rPr lang="en-US" sz="1400" dirty="0"/>
              <a:t> </a:t>
            </a:r>
            <a:r>
              <a:rPr lang="en-US" sz="1400" dirty="0">
                <a:solidFill>
                  <a:srgbClr val="FFFF00"/>
                </a:solidFill>
              </a:rPr>
              <a:t>2. </a:t>
            </a:r>
            <a:r>
              <a:rPr lang="en-US" sz="1400" dirty="0" err="1">
                <a:solidFill>
                  <a:srgbClr val="FFFF00"/>
                </a:solidFill>
              </a:rPr>
              <a:t>Besoins</a:t>
            </a:r>
            <a:r>
              <a:rPr lang="en-US" sz="1400" dirty="0">
                <a:solidFill>
                  <a:srgbClr val="FFFF00"/>
                </a:solidFill>
              </a:rPr>
              <a:t> client </a:t>
            </a:r>
            <a:r>
              <a:rPr lang="en-US" sz="1400" dirty="0"/>
              <a:t>– 3. </a:t>
            </a:r>
            <a:r>
              <a:rPr lang="en-US" sz="1400" dirty="0" err="1"/>
              <a:t>Méthodologie</a:t>
            </a:r>
            <a:r>
              <a:rPr lang="en-US" sz="1400" dirty="0"/>
              <a:t> – 4. </a:t>
            </a:r>
            <a:r>
              <a:rPr lang="en-US" sz="1400" dirty="0" err="1"/>
              <a:t>Déroulement</a:t>
            </a:r>
            <a:r>
              <a:rPr lang="en-US" sz="1400" dirty="0"/>
              <a:t> – 5. </a:t>
            </a:r>
            <a:r>
              <a:rPr lang="en-US" sz="1400" dirty="0" err="1"/>
              <a:t>Résultats</a:t>
            </a:r>
            <a:r>
              <a:rPr lang="en-US" sz="1400" dirty="0"/>
              <a:t> – 6. </a:t>
            </a:r>
            <a:r>
              <a:rPr lang="en-US" sz="1400" dirty="0" err="1"/>
              <a:t>Bilan</a:t>
            </a:r>
            <a:r>
              <a:rPr lang="en-US" sz="1400" dirty="0"/>
              <a:t> – Conclusion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0922B2DD-A382-4200-AE7A-551A556B4013}"/>
              </a:ext>
            </a:extLst>
          </p:cNvPr>
          <p:cNvSpPr txBox="1"/>
          <p:nvPr/>
        </p:nvSpPr>
        <p:spPr>
          <a:xfrm>
            <a:off x="1036328" y="1267239"/>
            <a:ext cx="947768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/>
          </a:p>
          <a:p>
            <a:r>
              <a:rPr lang="fr-FR" sz="2800" dirty="0"/>
              <a:t>Après:</a:t>
            </a:r>
          </a:p>
        </p:txBody>
      </p:sp>
      <p:pic>
        <p:nvPicPr>
          <p:cNvPr id="7170" name="Picture 2" descr="montre un site web présentant des ventes de déguisements">
            <a:extLst>
              <a:ext uri="{FF2B5EF4-FFF2-40B4-BE49-F238E27FC236}">
                <a16:creationId xmlns:a16="http://schemas.microsoft.com/office/drawing/2014/main" id="{25BDFEB4-6FFA-4449-BAB9-A71489FD6A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33" b="10500"/>
          <a:stretch/>
        </p:blipFill>
        <p:spPr bwMode="auto">
          <a:xfrm>
            <a:off x="1071873" y="2862605"/>
            <a:ext cx="3950804" cy="3028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89253770-861B-43BB-9C89-7F866F269C36}"/>
              </a:ext>
            </a:extLst>
          </p:cNvPr>
          <p:cNvSpPr txBox="1"/>
          <p:nvPr/>
        </p:nvSpPr>
        <p:spPr>
          <a:xfrm>
            <a:off x="517064" y="2123941"/>
            <a:ext cx="66522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/>
              <a:t>Un site e-commerce </a:t>
            </a:r>
            <a:r>
              <a:rPr lang="fr-FR" sz="2000" b="1" dirty="0" err="1"/>
              <a:t>DISGUISE’Hub</a:t>
            </a:r>
            <a:r>
              <a:rPr lang="fr-FR" sz="2000" b="1" dirty="0"/>
              <a:t> permettant 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D5D1C7C0-2EA9-4D39-A626-D92601F2F208}"/>
              </a:ext>
            </a:extLst>
          </p:cNvPr>
          <p:cNvSpPr txBox="1"/>
          <p:nvPr/>
        </p:nvSpPr>
        <p:spPr>
          <a:xfrm>
            <a:off x="4986234" y="5543565"/>
            <a:ext cx="62290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fr-FR" sz="2000" b="1" dirty="0"/>
              <a:t>De satisfaire des clients dans toute la France</a:t>
            </a:r>
          </a:p>
        </p:txBody>
      </p:sp>
      <p:pic>
        <p:nvPicPr>
          <p:cNvPr id="7172" name="Picture 4" descr="enfant heureux qui déballe un colis avec des déguisements">
            <a:extLst>
              <a:ext uri="{FF2B5EF4-FFF2-40B4-BE49-F238E27FC236}">
                <a16:creationId xmlns:a16="http://schemas.microsoft.com/office/drawing/2014/main" id="{D2290505-4C18-4E18-AD4E-F245AD4AF1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0320" y="2104552"/>
            <a:ext cx="3195292" cy="3195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435798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41907" y="447188"/>
            <a:ext cx="11696368" cy="970450"/>
          </a:xfrm>
        </p:spPr>
        <p:txBody>
          <a:bodyPr/>
          <a:lstStyle/>
          <a:p>
            <a:r>
              <a:rPr lang="fr-FR" dirty="0"/>
              <a:t>2.1 – Analyse de la demande du client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7" name="Espace réservé du pied de page 5"/>
          <p:cNvSpPr txBox="1">
            <a:spLocks/>
          </p:cNvSpPr>
          <p:nvPr/>
        </p:nvSpPr>
        <p:spPr>
          <a:xfrm>
            <a:off x="93735" y="6317370"/>
            <a:ext cx="11932010" cy="28984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Introduction – 1. </a:t>
            </a:r>
            <a:r>
              <a:rPr lang="en-US" sz="1400" dirty="0" err="1"/>
              <a:t>Présentation</a:t>
            </a:r>
            <a:r>
              <a:rPr lang="en-US" sz="1400" dirty="0"/>
              <a:t> de </a:t>
            </a:r>
            <a:r>
              <a:rPr lang="en-US" sz="1400" dirty="0" err="1"/>
              <a:t>l’entreprise</a:t>
            </a:r>
            <a:r>
              <a:rPr lang="en-US" sz="1400" dirty="0"/>
              <a:t> </a:t>
            </a:r>
            <a:r>
              <a:rPr lang="en-US" sz="1400" dirty="0">
                <a:solidFill>
                  <a:srgbClr val="FFFF00"/>
                </a:solidFill>
              </a:rPr>
              <a:t>2. </a:t>
            </a:r>
            <a:r>
              <a:rPr lang="en-US" sz="1400" dirty="0" err="1">
                <a:solidFill>
                  <a:srgbClr val="FFFF00"/>
                </a:solidFill>
              </a:rPr>
              <a:t>Besoins</a:t>
            </a:r>
            <a:r>
              <a:rPr lang="en-US" sz="1400" dirty="0">
                <a:solidFill>
                  <a:srgbClr val="FFFF00"/>
                </a:solidFill>
              </a:rPr>
              <a:t> client </a:t>
            </a:r>
            <a:r>
              <a:rPr lang="en-US" sz="1400" dirty="0"/>
              <a:t>– 3. </a:t>
            </a:r>
            <a:r>
              <a:rPr lang="en-US" sz="1400" dirty="0" err="1"/>
              <a:t>Méthodologie</a:t>
            </a:r>
            <a:r>
              <a:rPr lang="en-US" sz="1400" dirty="0"/>
              <a:t> – 4. </a:t>
            </a:r>
            <a:r>
              <a:rPr lang="en-US" sz="1400" dirty="0" err="1"/>
              <a:t>Déroulement</a:t>
            </a:r>
            <a:r>
              <a:rPr lang="en-US" sz="1400" dirty="0"/>
              <a:t> – 5. </a:t>
            </a:r>
            <a:r>
              <a:rPr lang="en-US" sz="1400" dirty="0" err="1"/>
              <a:t>Résultats</a:t>
            </a:r>
            <a:r>
              <a:rPr lang="en-US" sz="1400" dirty="0"/>
              <a:t> – 6. </a:t>
            </a:r>
            <a:r>
              <a:rPr lang="en-US" sz="1400" dirty="0" err="1"/>
              <a:t>Bilan</a:t>
            </a:r>
            <a:r>
              <a:rPr lang="en-US" sz="1400" dirty="0"/>
              <a:t> – Conclusion</a:t>
            </a:r>
          </a:p>
        </p:txBody>
      </p:sp>
      <p:pic>
        <p:nvPicPr>
          <p:cNvPr id="8194" name="Picture 2" descr="La Méthode MoSCoW : les 4 étapes pour mieux prioriser les tâches">
            <a:extLst>
              <a:ext uri="{FF2B5EF4-FFF2-40B4-BE49-F238E27FC236}">
                <a16:creationId xmlns:a16="http://schemas.microsoft.com/office/drawing/2014/main" id="{3768E5AE-8453-42DB-8C28-90A633CA08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519" r="75600" b="17900"/>
          <a:stretch/>
        </p:blipFill>
        <p:spPr bwMode="auto">
          <a:xfrm>
            <a:off x="1265245" y="1349447"/>
            <a:ext cx="1394460" cy="2079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La Méthode MoSCoW : les 4 étapes pour mieux prioriser les tâches">
            <a:extLst>
              <a:ext uri="{FF2B5EF4-FFF2-40B4-BE49-F238E27FC236}">
                <a16:creationId xmlns:a16="http://schemas.microsoft.com/office/drawing/2014/main" id="{BA0C0BDB-B503-4D91-AECF-119EE3BB13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65" t="27965" r="50725" b="16008"/>
          <a:stretch/>
        </p:blipFill>
        <p:spPr bwMode="auto">
          <a:xfrm>
            <a:off x="4252281" y="1268730"/>
            <a:ext cx="1394460" cy="2160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La Méthode MoSCoW : les 4 étapes pour mieux prioriser les tâches">
            <a:extLst>
              <a:ext uri="{FF2B5EF4-FFF2-40B4-BE49-F238E27FC236}">
                <a16:creationId xmlns:a16="http://schemas.microsoft.com/office/drawing/2014/main" id="{D00E25A1-DFCA-44A7-B33C-95A2416BEA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400" t="29619" r="26200" b="15799"/>
          <a:stretch/>
        </p:blipFill>
        <p:spPr bwMode="auto">
          <a:xfrm>
            <a:off x="7239317" y="1349448"/>
            <a:ext cx="1337310" cy="2079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La Méthode MoSCoW : les 4 étapes pour mieux prioriser les tâches">
            <a:extLst>
              <a:ext uri="{FF2B5EF4-FFF2-40B4-BE49-F238E27FC236}">
                <a16:creationId xmlns:a16="http://schemas.microsoft.com/office/drawing/2014/main" id="{D338B034-DA03-443E-AFE3-722D648DEE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270" t="28290" b="17674"/>
          <a:stretch/>
        </p:blipFill>
        <p:spPr bwMode="auto">
          <a:xfrm>
            <a:off x="9763442" y="1405890"/>
            <a:ext cx="1501140" cy="2023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FF8E894E-0FA0-4FCC-B05D-A3D939F827F0}"/>
              </a:ext>
            </a:extLst>
          </p:cNvPr>
          <p:cNvSpPr txBox="1"/>
          <p:nvPr/>
        </p:nvSpPr>
        <p:spPr>
          <a:xfrm>
            <a:off x="444777" y="3532967"/>
            <a:ext cx="301851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sz="1400" dirty="0"/>
          </a:p>
          <a:p>
            <a:pPr marL="285750" indent="-285750">
              <a:buFontTx/>
              <a:buChar char="-"/>
            </a:pPr>
            <a:r>
              <a:rPr lang="fr-FR" sz="1400" dirty="0"/>
              <a:t>Gestionnaire de produits</a:t>
            </a:r>
          </a:p>
          <a:p>
            <a:r>
              <a:rPr lang="fr-FR" sz="1400" dirty="0"/>
              <a:t> </a:t>
            </a:r>
          </a:p>
          <a:p>
            <a:pPr marL="285750" indent="-285750">
              <a:buFontTx/>
              <a:buChar char="-"/>
            </a:pPr>
            <a:r>
              <a:rPr lang="fr-FR" sz="1400" dirty="0"/>
              <a:t>Ajout au panier </a:t>
            </a:r>
          </a:p>
          <a:p>
            <a:endParaRPr lang="fr-FR" sz="1400" dirty="0"/>
          </a:p>
          <a:p>
            <a:pPr marL="285750" indent="-285750">
              <a:buFontTx/>
              <a:buChar char="-"/>
            </a:pPr>
            <a:r>
              <a:rPr lang="fr-FR" sz="1400" dirty="0"/>
              <a:t>Passage de commande</a:t>
            </a:r>
          </a:p>
          <a:p>
            <a:endParaRPr lang="fr-FR" sz="1400" dirty="0"/>
          </a:p>
          <a:p>
            <a:pPr marL="285750" indent="-285750">
              <a:buFontTx/>
              <a:buChar char="-"/>
            </a:pPr>
            <a:r>
              <a:rPr lang="fr-FR" sz="1400" dirty="0"/>
              <a:t>Affichage des produits</a:t>
            </a:r>
            <a:endParaRPr lang="fr-FR" sz="1600" dirty="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E024D64A-D0E9-4E0F-981C-EAC6F2899FFE}"/>
              </a:ext>
            </a:extLst>
          </p:cNvPr>
          <p:cNvSpPr txBox="1"/>
          <p:nvPr/>
        </p:nvSpPr>
        <p:spPr>
          <a:xfrm>
            <a:off x="3332397" y="3521927"/>
            <a:ext cx="301851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sz="1400" dirty="0"/>
          </a:p>
          <a:p>
            <a:pPr marL="285750" indent="-285750">
              <a:buFontTx/>
              <a:buChar char="-"/>
            </a:pPr>
            <a:r>
              <a:rPr lang="fr-FR" sz="1400" dirty="0"/>
              <a:t>Gestionnaire de commandes</a:t>
            </a:r>
          </a:p>
          <a:p>
            <a:r>
              <a:rPr lang="fr-FR" sz="1400" dirty="0"/>
              <a:t> </a:t>
            </a:r>
          </a:p>
          <a:p>
            <a:pPr marL="285750" indent="-285750">
              <a:buFontTx/>
              <a:buChar char="-"/>
            </a:pPr>
            <a:r>
              <a:rPr lang="fr-FR" sz="1400" dirty="0"/>
              <a:t>Recherches de produits</a:t>
            </a:r>
          </a:p>
          <a:p>
            <a:endParaRPr lang="fr-FR" sz="1400" dirty="0"/>
          </a:p>
          <a:p>
            <a:pPr marL="285750" indent="-285750">
              <a:buFontTx/>
              <a:buChar char="-"/>
            </a:pPr>
            <a:r>
              <a:rPr lang="fr-FR" sz="1400" dirty="0"/>
              <a:t>Avis et évaluation</a:t>
            </a:r>
          </a:p>
          <a:p>
            <a:endParaRPr lang="fr-FR" sz="1400" dirty="0"/>
          </a:p>
          <a:p>
            <a:pPr marL="285750" indent="-285750">
              <a:buFontTx/>
              <a:buChar char="-"/>
            </a:pPr>
            <a:r>
              <a:rPr lang="fr-FR" sz="1400" dirty="0"/>
              <a:t>Création et connexion au compte</a:t>
            </a:r>
            <a:endParaRPr lang="fr-FR" sz="1600" dirty="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D1649F5D-533E-4299-97C2-A550FFD13FF4}"/>
              </a:ext>
            </a:extLst>
          </p:cNvPr>
          <p:cNvSpPr txBox="1"/>
          <p:nvPr/>
        </p:nvSpPr>
        <p:spPr>
          <a:xfrm>
            <a:off x="6627315" y="3605894"/>
            <a:ext cx="30185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sz="1400" dirty="0"/>
          </a:p>
          <a:p>
            <a:pPr marL="285750" indent="-285750">
              <a:buFontTx/>
              <a:buChar char="-"/>
            </a:pPr>
            <a:r>
              <a:rPr lang="fr-FR" sz="1400" dirty="0"/>
              <a:t>Suivi de commande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AA6179CB-EB36-491C-9661-D0C3CA75EC5A}"/>
              </a:ext>
            </a:extLst>
          </p:cNvPr>
          <p:cNvSpPr txBox="1"/>
          <p:nvPr/>
        </p:nvSpPr>
        <p:spPr>
          <a:xfrm>
            <a:off x="9334140" y="3566160"/>
            <a:ext cx="301851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sz="1400" dirty="0"/>
          </a:p>
          <a:p>
            <a:pPr marL="285750" indent="-285750">
              <a:buFontTx/>
              <a:buChar char="-"/>
            </a:pPr>
            <a:r>
              <a:rPr lang="fr-FR" sz="1400" dirty="0"/>
              <a:t>Guide de taille interactif </a:t>
            </a:r>
          </a:p>
          <a:p>
            <a:r>
              <a:rPr lang="fr-FR" sz="1400" dirty="0"/>
              <a:t> </a:t>
            </a:r>
          </a:p>
          <a:p>
            <a:pPr marL="285750" indent="-285750">
              <a:buFontTx/>
              <a:buChar char="-"/>
            </a:pPr>
            <a:r>
              <a:rPr lang="fr-FR" sz="1400" dirty="0"/>
              <a:t>Liste des favoris</a:t>
            </a:r>
          </a:p>
          <a:p>
            <a:endParaRPr lang="fr-FR" sz="1400" dirty="0"/>
          </a:p>
          <a:p>
            <a:pPr marL="285750" indent="-285750">
              <a:buFontTx/>
              <a:buChar char="-"/>
            </a:pPr>
            <a:r>
              <a:rPr lang="fr-FR" sz="1400" dirty="0"/>
              <a:t>Newsletter</a:t>
            </a:r>
          </a:p>
        </p:txBody>
      </p: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EF8BDA7E-3D7A-4333-B0B7-45A403280277}"/>
              </a:ext>
            </a:extLst>
          </p:cNvPr>
          <p:cNvCxnSpPr/>
          <p:nvPr/>
        </p:nvCxnSpPr>
        <p:spPr>
          <a:xfrm>
            <a:off x="3268980" y="1349447"/>
            <a:ext cx="0" cy="471600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36264E56-091A-4ECD-B5E3-50DF1FA10A73}"/>
              </a:ext>
            </a:extLst>
          </p:cNvPr>
          <p:cNvCxnSpPr/>
          <p:nvPr/>
        </p:nvCxnSpPr>
        <p:spPr>
          <a:xfrm>
            <a:off x="6350910" y="1319284"/>
            <a:ext cx="0" cy="471600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C9B2ED4A-FEEF-4E25-BC7D-1C1069B93F7C}"/>
              </a:ext>
            </a:extLst>
          </p:cNvPr>
          <p:cNvCxnSpPr/>
          <p:nvPr/>
        </p:nvCxnSpPr>
        <p:spPr>
          <a:xfrm>
            <a:off x="9238890" y="1349447"/>
            <a:ext cx="0" cy="471600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309725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06741" y="48354"/>
            <a:ext cx="9905998" cy="1905000"/>
          </a:xfrm>
        </p:spPr>
        <p:txBody>
          <a:bodyPr/>
          <a:lstStyle/>
          <a:p>
            <a:r>
              <a:rPr lang="fr-FR" dirty="0"/>
              <a:t>2.2 – Définition des objectifs techniques 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7" name="Espace réservé du pied de page 5"/>
          <p:cNvSpPr txBox="1">
            <a:spLocks/>
          </p:cNvSpPr>
          <p:nvPr/>
        </p:nvSpPr>
        <p:spPr>
          <a:xfrm>
            <a:off x="93735" y="6317370"/>
            <a:ext cx="11932010" cy="28984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Introduction – 1. </a:t>
            </a:r>
            <a:r>
              <a:rPr lang="en-US" sz="1400" dirty="0" err="1"/>
              <a:t>Présentation</a:t>
            </a:r>
            <a:r>
              <a:rPr lang="en-US" sz="1400" dirty="0"/>
              <a:t> de </a:t>
            </a:r>
            <a:r>
              <a:rPr lang="en-US" sz="1400" dirty="0" err="1"/>
              <a:t>l’entreprise</a:t>
            </a:r>
            <a:r>
              <a:rPr lang="en-US" sz="1400" dirty="0"/>
              <a:t> </a:t>
            </a:r>
            <a:r>
              <a:rPr lang="en-US" sz="1400" dirty="0">
                <a:solidFill>
                  <a:srgbClr val="FFFF00"/>
                </a:solidFill>
              </a:rPr>
              <a:t>2. </a:t>
            </a:r>
            <a:r>
              <a:rPr lang="en-US" sz="1400" dirty="0" err="1">
                <a:solidFill>
                  <a:srgbClr val="FFFF00"/>
                </a:solidFill>
              </a:rPr>
              <a:t>Besoins</a:t>
            </a:r>
            <a:r>
              <a:rPr lang="en-US" sz="1400" dirty="0">
                <a:solidFill>
                  <a:srgbClr val="FFFF00"/>
                </a:solidFill>
              </a:rPr>
              <a:t> client </a:t>
            </a:r>
            <a:r>
              <a:rPr lang="en-US" sz="1400" dirty="0"/>
              <a:t>– 3. </a:t>
            </a:r>
            <a:r>
              <a:rPr lang="en-US" sz="1400" dirty="0" err="1"/>
              <a:t>Méthodologie</a:t>
            </a:r>
            <a:r>
              <a:rPr lang="en-US" sz="1400" dirty="0"/>
              <a:t> – 4. </a:t>
            </a:r>
            <a:r>
              <a:rPr lang="en-US" sz="1400" dirty="0" err="1"/>
              <a:t>Déroulement</a:t>
            </a:r>
            <a:r>
              <a:rPr lang="en-US" sz="1400" dirty="0"/>
              <a:t> – 5. </a:t>
            </a:r>
            <a:r>
              <a:rPr lang="en-US" sz="1400" dirty="0" err="1"/>
              <a:t>Résultats</a:t>
            </a:r>
            <a:r>
              <a:rPr lang="en-US" sz="1400" dirty="0"/>
              <a:t> – 6. </a:t>
            </a:r>
            <a:r>
              <a:rPr lang="en-US" sz="1400" dirty="0" err="1"/>
              <a:t>Bilan</a:t>
            </a:r>
            <a:r>
              <a:rPr lang="en-US" sz="1400" dirty="0"/>
              <a:t> – Conclusion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B0DF12BF-B92D-49DB-B5E7-188040E575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8059"/>
          <a:stretch/>
        </p:blipFill>
        <p:spPr>
          <a:xfrm>
            <a:off x="967163" y="2784277"/>
            <a:ext cx="5128837" cy="2026262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1300075D-982D-4833-9978-F92CF221E8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235"/>
          <a:stretch/>
        </p:blipFill>
        <p:spPr>
          <a:xfrm>
            <a:off x="972448" y="2022324"/>
            <a:ext cx="5123552" cy="761953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3CE63B18-4370-47CF-82CA-5264C9FFC5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7163" y="4810539"/>
            <a:ext cx="5123552" cy="1409995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91925B32-ED02-4D8A-918D-E7E72F7DBF2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9520" b="33452"/>
          <a:stretch/>
        </p:blipFill>
        <p:spPr>
          <a:xfrm>
            <a:off x="967163" y="1602841"/>
            <a:ext cx="5123552" cy="419483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1DAC0FD0-3B31-499B-A59E-92BF60D519CC}"/>
              </a:ext>
            </a:extLst>
          </p:cNvPr>
          <p:cNvSpPr txBox="1"/>
          <p:nvPr/>
        </p:nvSpPr>
        <p:spPr>
          <a:xfrm>
            <a:off x="509936" y="801444"/>
            <a:ext cx="4071009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/>
          </a:p>
          <a:p>
            <a:r>
              <a:rPr lang="fr-FR" sz="2800" dirty="0"/>
              <a:t>Maquette du site</a:t>
            </a:r>
          </a:p>
        </p:txBody>
      </p:sp>
    </p:spTree>
    <p:extLst>
      <p:ext uri="{BB962C8B-B14F-4D97-AF65-F5344CB8AC3E}">
        <p14:creationId xmlns:p14="http://schemas.microsoft.com/office/powerpoint/2010/main" val="1509132028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06741" y="48354"/>
            <a:ext cx="9905998" cy="1905000"/>
          </a:xfrm>
        </p:spPr>
        <p:txBody>
          <a:bodyPr/>
          <a:lstStyle/>
          <a:p>
            <a:r>
              <a:rPr lang="fr-FR" dirty="0"/>
              <a:t>2.2 – Définition des objectifs techniques 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7" name="Espace réservé du pied de page 5"/>
          <p:cNvSpPr txBox="1">
            <a:spLocks/>
          </p:cNvSpPr>
          <p:nvPr/>
        </p:nvSpPr>
        <p:spPr>
          <a:xfrm>
            <a:off x="93735" y="6317370"/>
            <a:ext cx="11932010" cy="28984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Introduction – 1. </a:t>
            </a:r>
            <a:r>
              <a:rPr lang="en-US" sz="1400" dirty="0" err="1"/>
              <a:t>Présentation</a:t>
            </a:r>
            <a:r>
              <a:rPr lang="en-US" sz="1400" dirty="0"/>
              <a:t> de </a:t>
            </a:r>
            <a:r>
              <a:rPr lang="en-US" sz="1400" dirty="0" err="1"/>
              <a:t>l’entreprise</a:t>
            </a:r>
            <a:r>
              <a:rPr lang="en-US" sz="1400" dirty="0"/>
              <a:t> </a:t>
            </a:r>
            <a:r>
              <a:rPr lang="en-US" sz="1400" dirty="0">
                <a:solidFill>
                  <a:srgbClr val="FFFF00"/>
                </a:solidFill>
              </a:rPr>
              <a:t>2. </a:t>
            </a:r>
            <a:r>
              <a:rPr lang="en-US" sz="1400" dirty="0" err="1">
                <a:solidFill>
                  <a:srgbClr val="FFFF00"/>
                </a:solidFill>
              </a:rPr>
              <a:t>Besoins</a:t>
            </a:r>
            <a:r>
              <a:rPr lang="en-US" sz="1400" dirty="0">
                <a:solidFill>
                  <a:srgbClr val="FFFF00"/>
                </a:solidFill>
              </a:rPr>
              <a:t> client </a:t>
            </a:r>
            <a:r>
              <a:rPr lang="en-US" sz="1400" dirty="0"/>
              <a:t>– 3. </a:t>
            </a:r>
            <a:r>
              <a:rPr lang="en-US" sz="1400" dirty="0" err="1"/>
              <a:t>Méthodologie</a:t>
            </a:r>
            <a:r>
              <a:rPr lang="en-US" sz="1400" dirty="0"/>
              <a:t> – 4. </a:t>
            </a:r>
            <a:r>
              <a:rPr lang="en-US" sz="1400" dirty="0" err="1"/>
              <a:t>Déroulement</a:t>
            </a:r>
            <a:r>
              <a:rPr lang="en-US" sz="1400" dirty="0"/>
              <a:t> – 5. </a:t>
            </a:r>
            <a:r>
              <a:rPr lang="en-US" sz="1400" dirty="0" err="1"/>
              <a:t>Résultats</a:t>
            </a:r>
            <a:r>
              <a:rPr lang="en-US" sz="1400" dirty="0"/>
              <a:t> – 6. </a:t>
            </a:r>
            <a:r>
              <a:rPr lang="en-US" sz="1400" dirty="0" err="1"/>
              <a:t>Bilan</a:t>
            </a:r>
            <a:r>
              <a:rPr lang="en-US" sz="1400" dirty="0"/>
              <a:t> – Conclusion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B0DF12BF-B92D-49DB-B5E7-188040E575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8059"/>
          <a:stretch/>
        </p:blipFill>
        <p:spPr>
          <a:xfrm>
            <a:off x="967163" y="2784277"/>
            <a:ext cx="5128837" cy="2026262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1300075D-982D-4833-9978-F92CF221E8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235"/>
          <a:stretch/>
        </p:blipFill>
        <p:spPr>
          <a:xfrm>
            <a:off x="972448" y="2022324"/>
            <a:ext cx="5123552" cy="761953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3CE63B18-4370-47CF-82CA-5264C9FFC5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7163" y="4810539"/>
            <a:ext cx="5123552" cy="1409995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91925B32-ED02-4D8A-918D-E7E72F7DBF2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9520" b="33452"/>
          <a:stretch/>
        </p:blipFill>
        <p:spPr>
          <a:xfrm>
            <a:off x="967163" y="1602841"/>
            <a:ext cx="5123552" cy="419483"/>
          </a:xfrm>
          <a:prstGeom prst="rect">
            <a:avLst/>
          </a:prstGeom>
        </p:spPr>
      </p:pic>
      <p:sp>
        <p:nvSpPr>
          <p:cNvPr id="8" name="Flèche : droite 7">
            <a:extLst>
              <a:ext uri="{FF2B5EF4-FFF2-40B4-BE49-F238E27FC236}">
                <a16:creationId xmlns:a16="http://schemas.microsoft.com/office/drawing/2014/main" id="{3D6AE279-4E07-4447-ADAB-7935168C7C0B}"/>
              </a:ext>
            </a:extLst>
          </p:cNvPr>
          <p:cNvSpPr/>
          <p:nvPr/>
        </p:nvSpPr>
        <p:spPr>
          <a:xfrm>
            <a:off x="6172200" y="1602841"/>
            <a:ext cx="1152939" cy="3505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Flèche : droite 13">
            <a:extLst>
              <a:ext uri="{FF2B5EF4-FFF2-40B4-BE49-F238E27FC236}">
                <a16:creationId xmlns:a16="http://schemas.microsoft.com/office/drawing/2014/main" id="{C4B24005-A180-404E-A632-9DBF9D862BDA}"/>
              </a:ext>
            </a:extLst>
          </p:cNvPr>
          <p:cNvSpPr/>
          <p:nvPr/>
        </p:nvSpPr>
        <p:spPr>
          <a:xfrm>
            <a:off x="5787886" y="3989882"/>
            <a:ext cx="1152939" cy="3505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Flèche : droite 14">
            <a:extLst>
              <a:ext uri="{FF2B5EF4-FFF2-40B4-BE49-F238E27FC236}">
                <a16:creationId xmlns:a16="http://schemas.microsoft.com/office/drawing/2014/main" id="{D037729B-985D-429E-BE49-1D7E55FE1EE0}"/>
              </a:ext>
            </a:extLst>
          </p:cNvPr>
          <p:cNvSpPr/>
          <p:nvPr/>
        </p:nvSpPr>
        <p:spPr>
          <a:xfrm>
            <a:off x="6101287" y="5329549"/>
            <a:ext cx="1489529" cy="4888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Flèche : droite 19">
            <a:extLst>
              <a:ext uri="{FF2B5EF4-FFF2-40B4-BE49-F238E27FC236}">
                <a16:creationId xmlns:a16="http://schemas.microsoft.com/office/drawing/2014/main" id="{8A45EF40-9CBA-4223-8755-674BB2331674}"/>
              </a:ext>
            </a:extLst>
          </p:cNvPr>
          <p:cNvSpPr/>
          <p:nvPr/>
        </p:nvSpPr>
        <p:spPr>
          <a:xfrm>
            <a:off x="5514245" y="3296282"/>
            <a:ext cx="1542538" cy="3301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906E18C3-B6B4-4EE1-9101-EA8B53CCCC11}"/>
              </a:ext>
            </a:extLst>
          </p:cNvPr>
          <p:cNvSpPr txBox="1"/>
          <p:nvPr/>
        </p:nvSpPr>
        <p:spPr>
          <a:xfrm>
            <a:off x="7380886" y="1222559"/>
            <a:ext cx="40710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/>
          </a:p>
          <a:p>
            <a:r>
              <a:rPr lang="fr-FR" dirty="0"/>
              <a:t>Barre de recherche</a:t>
            </a:r>
          </a:p>
          <a:p>
            <a:r>
              <a:rPr lang="fr-FR" dirty="0"/>
              <a:t>Menu/Sous Menu</a:t>
            </a:r>
            <a:endParaRPr lang="fr-FR" sz="2800" dirty="0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91123126-025A-442F-AE17-82B4FC65B78F}"/>
              </a:ext>
            </a:extLst>
          </p:cNvPr>
          <p:cNvSpPr txBox="1"/>
          <p:nvPr/>
        </p:nvSpPr>
        <p:spPr>
          <a:xfrm>
            <a:off x="7056783" y="3063148"/>
            <a:ext cx="40710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/>
          </a:p>
          <a:p>
            <a:r>
              <a:rPr lang="fr-FR" dirty="0"/>
              <a:t>Détails et prix du produit</a:t>
            </a:r>
            <a:endParaRPr lang="fr-FR" sz="2800" dirty="0"/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7EB30CAE-DE09-4C78-834D-0D3977BFE34E}"/>
              </a:ext>
            </a:extLst>
          </p:cNvPr>
          <p:cNvSpPr txBox="1"/>
          <p:nvPr/>
        </p:nvSpPr>
        <p:spPr>
          <a:xfrm>
            <a:off x="6846051" y="3739305"/>
            <a:ext cx="40710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/>
          </a:p>
          <a:p>
            <a:r>
              <a:rPr lang="fr-FR" dirty="0"/>
              <a:t>Ajouter au panier</a:t>
            </a:r>
            <a:endParaRPr lang="fr-FR" sz="2800" dirty="0"/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813363BC-A444-4098-B176-89718F6117AE}"/>
              </a:ext>
            </a:extLst>
          </p:cNvPr>
          <p:cNvSpPr txBox="1"/>
          <p:nvPr/>
        </p:nvSpPr>
        <p:spPr>
          <a:xfrm>
            <a:off x="7685685" y="5152088"/>
            <a:ext cx="40710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/>
          </a:p>
          <a:p>
            <a:r>
              <a:rPr lang="fr-FR" dirty="0"/>
              <a:t>Propositions de produits similaires</a:t>
            </a:r>
            <a:endParaRPr lang="fr-FR" sz="2800" dirty="0"/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69A20D24-D0CE-4DC4-970C-9B7843ED5433}"/>
              </a:ext>
            </a:extLst>
          </p:cNvPr>
          <p:cNvSpPr txBox="1"/>
          <p:nvPr/>
        </p:nvSpPr>
        <p:spPr>
          <a:xfrm>
            <a:off x="6846051" y="2157312"/>
            <a:ext cx="40710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/>
          </a:p>
          <a:p>
            <a:r>
              <a:rPr lang="fr-FR" dirty="0"/>
              <a:t>Images du produit</a:t>
            </a:r>
            <a:endParaRPr lang="fr-FR" sz="2800" dirty="0"/>
          </a:p>
        </p:txBody>
      </p:sp>
      <p:sp>
        <p:nvSpPr>
          <p:cNvPr id="27" name="Flèche : droite 26">
            <a:extLst>
              <a:ext uri="{FF2B5EF4-FFF2-40B4-BE49-F238E27FC236}">
                <a16:creationId xmlns:a16="http://schemas.microsoft.com/office/drawing/2014/main" id="{65A870F9-9371-4951-BCA8-5CBFB9F1AD30}"/>
              </a:ext>
            </a:extLst>
          </p:cNvPr>
          <p:cNvSpPr/>
          <p:nvPr/>
        </p:nvSpPr>
        <p:spPr>
          <a:xfrm rot="20913499">
            <a:off x="2384222" y="2861685"/>
            <a:ext cx="4387337" cy="3301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18122A3D-266E-4348-B71D-FD6673823074}"/>
              </a:ext>
            </a:extLst>
          </p:cNvPr>
          <p:cNvSpPr txBox="1"/>
          <p:nvPr/>
        </p:nvSpPr>
        <p:spPr>
          <a:xfrm>
            <a:off x="509936" y="801444"/>
            <a:ext cx="4071009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/>
          </a:p>
          <a:p>
            <a:r>
              <a:rPr lang="fr-FR" sz="2800" dirty="0"/>
              <a:t>Maquette du site</a:t>
            </a:r>
          </a:p>
        </p:txBody>
      </p:sp>
    </p:spTree>
    <p:extLst>
      <p:ext uri="{BB962C8B-B14F-4D97-AF65-F5344CB8AC3E}">
        <p14:creationId xmlns:p14="http://schemas.microsoft.com/office/powerpoint/2010/main" val="26866376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2.2 – Définition des objectifs techniques 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7" name="Espace réservé du pied de page 5"/>
          <p:cNvSpPr txBox="1">
            <a:spLocks/>
          </p:cNvSpPr>
          <p:nvPr/>
        </p:nvSpPr>
        <p:spPr>
          <a:xfrm>
            <a:off x="93735" y="6317370"/>
            <a:ext cx="11932010" cy="28984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Introduction – 1. </a:t>
            </a:r>
            <a:r>
              <a:rPr lang="en-US" sz="1400" dirty="0" err="1"/>
              <a:t>Présentation</a:t>
            </a:r>
            <a:r>
              <a:rPr lang="en-US" sz="1400" dirty="0"/>
              <a:t> de </a:t>
            </a:r>
            <a:r>
              <a:rPr lang="en-US" sz="1400" dirty="0" err="1"/>
              <a:t>l’entreprise</a:t>
            </a:r>
            <a:r>
              <a:rPr lang="en-US" sz="1400" dirty="0"/>
              <a:t> </a:t>
            </a:r>
            <a:r>
              <a:rPr lang="en-US" sz="1400" dirty="0">
                <a:solidFill>
                  <a:srgbClr val="FFFF00"/>
                </a:solidFill>
              </a:rPr>
              <a:t>2. </a:t>
            </a:r>
            <a:r>
              <a:rPr lang="en-US" sz="1400" dirty="0" err="1">
                <a:solidFill>
                  <a:srgbClr val="FFFF00"/>
                </a:solidFill>
              </a:rPr>
              <a:t>Besoins</a:t>
            </a:r>
            <a:r>
              <a:rPr lang="en-US" sz="1400" dirty="0">
                <a:solidFill>
                  <a:srgbClr val="FFFF00"/>
                </a:solidFill>
              </a:rPr>
              <a:t> client </a:t>
            </a:r>
            <a:r>
              <a:rPr lang="en-US" sz="1400" dirty="0"/>
              <a:t>– 3. </a:t>
            </a:r>
            <a:r>
              <a:rPr lang="en-US" sz="1400" dirty="0" err="1"/>
              <a:t>Méthodologie</a:t>
            </a:r>
            <a:r>
              <a:rPr lang="en-US" sz="1400" dirty="0"/>
              <a:t> – 4. </a:t>
            </a:r>
            <a:r>
              <a:rPr lang="en-US" sz="1400" dirty="0" err="1"/>
              <a:t>Déroulement</a:t>
            </a:r>
            <a:r>
              <a:rPr lang="en-US" sz="1400" dirty="0"/>
              <a:t> – 5. </a:t>
            </a:r>
            <a:r>
              <a:rPr lang="en-US" sz="1400" dirty="0" err="1"/>
              <a:t>Résultats</a:t>
            </a:r>
            <a:r>
              <a:rPr lang="en-US" sz="1400" dirty="0"/>
              <a:t> – 6. </a:t>
            </a:r>
            <a:r>
              <a:rPr lang="en-US" sz="1400" dirty="0" err="1"/>
              <a:t>Bilan</a:t>
            </a:r>
            <a:r>
              <a:rPr lang="en-US" sz="1400" dirty="0"/>
              <a:t> – Conclusion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F1CF3329-D57D-4315-BA98-85EC08A460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1705" y="2437774"/>
            <a:ext cx="7025854" cy="3522328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E7D822E8-E624-46EE-AB58-8DB7F5332708}"/>
              </a:ext>
            </a:extLst>
          </p:cNvPr>
          <p:cNvSpPr txBox="1"/>
          <p:nvPr/>
        </p:nvSpPr>
        <p:spPr>
          <a:xfrm>
            <a:off x="539752" y="1603070"/>
            <a:ext cx="6636299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/>
          </a:p>
          <a:p>
            <a:r>
              <a:rPr lang="fr-FR" sz="2800" dirty="0"/>
              <a:t>Architecture matérielle du projet</a:t>
            </a:r>
          </a:p>
        </p:txBody>
      </p:sp>
    </p:spTree>
    <p:extLst>
      <p:ext uri="{BB962C8B-B14F-4D97-AF65-F5344CB8AC3E}">
        <p14:creationId xmlns:p14="http://schemas.microsoft.com/office/powerpoint/2010/main" val="2836501161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41907" y="447188"/>
            <a:ext cx="11696368" cy="970450"/>
          </a:xfrm>
        </p:spPr>
        <p:txBody>
          <a:bodyPr/>
          <a:lstStyle/>
          <a:p>
            <a:r>
              <a:rPr lang="fr-FR" dirty="0"/>
              <a:t>2.1 – Analyse de la demande du client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7" name="Espace réservé du pied de page 5"/>
          <p:cNvSpPr txBox="1">
            <a:spLocks/>
          </p:cNvSpPr>
          <p:nvPr/>
        </p:nvSpPr>
        <p:spPr>
          <a:xfrm>
            <a:off x="93735" y="6317370"/>
            <a:ext cx="11932010" cy="28984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Introduction – 1. </a:t>
            </a:r>
            <a:r>
              <a:rPr lang="en-US" sz="1400" dirty="0" err="1"/>
              <a:t>Présentation</a:t>
            </a:r>
            <a:r>
              <a:rPr lang="en-US" sz="1400" dirty="0"/>
              <a:t> de </a:t>
            </a:r>
            <a:r>
              <a:rPr lang="en-US" sz="1400" dirty="0" err="1"/>
              <a:t>l’entreprise</a:t>
            </a:r>
            <a:r>
              <a:rPr lang="en-US" sz="1400" dirty="0"/>
              <a:t> </a:t>
            </a:r>
            <a:r>
              <a:rPr lang="en-US" sz="1400" dirty="0">
                <a:solidFill>
                  <a:srgbClr val="FFFF00"/>
                </a:solidFill>
              </a:rPr>
              <a:t>2. </a:t>
            </a:r>
            <a:r>
              <a:rPr lang="en-US" sz="1400" dirty="0" err="1">
                <a:solidFill>
                  <a:srgbClr val="FFFF00"/>
                </a:solidFill>
              </a:rPr>
              <a:t>Besoins</a:t>
            </a:r>
            <a:r>
              <a:rPr lang="en-US" sz="1400" dirty="0">
                <a:solidFill>
                  <a:srgbClr val="FFFF00"/>
                </a:solidFill>
              </a:rPr>
              <a:t> client </a:t>
            </a:r>
            <a:r>
              <a:rPr lang="en-US" sz="1400" dirty="0"/>
              <a:t>– 3. </a:t>
            </a:r>
            <a:r>
              <a:rPr lang="en-US" sz="1400" dirty="0" err="1"/>
              <a:t>Méthodologie</a:t>
            </a:r>
            <a:r>
              <a:rPr lang="en-US" sz="1400" dirty="0"/>
              <a:t> – 4. </a:t>
            </a:r>
            <a:r>
              <a:rPr lang="en-US" sz="1400" dirty="0" err="1"/>
              <a:t>Déroulement</a:t>
            </a:r>
            <a:r>
              <a:rPr lang="en-US" sz="1400" dirty="0"/>
              <a:t> – 5. </a:t>
            </a:r>
            <a:r>
              <a:rPr lang="en-US" sz="1400" dirty="0" err="1"/>
              <a:t>Résultats</a:t>
            </a:r>
            <a:r>
              <a:rPr lang="en-US" sz="1400" dirty="0"/>
              <a:t> – 6. </a:t>
            </a:r>
            <a:r>
              <a:rPr lang="en-US" sz="1400" dirty="0" err="1"/>
              <a:t>Bilan</a:t>
            </a:r>
            <a:r>
              <a:rPr lang="en-US" sz="1400" dirty="0"/>
              <a:t> – Conclusion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95501666-E369-4250-A665-7C7BF48758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337"/>
          <a:stretch/>
        </p:blipFill>
        <p:spPr>
          <a:xfrm>
            <a:off x="7052047" y="1878496"/>
            <a:ext cx="1898929" cy="4369904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FD1F8D25-7E20-4AC5-B2E0-5B7ADEE5A99E}"/>
              </a:ext>
            </a:extLst>
          </p:cNvPr>
          <p:cNvSpPr txBox="1"/>
          <p:nvPr/>
        </p:nvSpPr>
        <p:spPr>
          <a:xfrm>
            <a:off x="9814891" y="3784569"/>
            <a:ext cx="2500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Exemple d’US</a:t>
            </a:r>
          </a:p>
        </p:txBody>
      </p:sp>
      <p:sp>
        <p:nvSpPr>
          <p:cNvPr id="15" name="Flèche : virage 14">
            <a:extLst>
              <a:ext uri="{FF2B5EF4-FFF2-40B4-BE49-F238E27FC236}">
                <a16:creationId xmlns:a16="http://schemas.microsoft.com/office/drawing/2014/main" id="{4721BF2B-D826-4DAB-86A7-E64F8BA2222D}"/>
              </a:ext>
            </a:extLst>
          </p:cNvPr>
          <p:cNvSpPr/>
          <p:nvPr/>
        </p:nvSpPr>
        <p:spPr>
          <a:xfrm rot="5400000">
            <a:off x="9285422" y="1706988"/>
            <a:ext cx="970451" cy="1602822"/>
          </a:xfrm>
          <a:prstGeom prst="bentArrow">
            <a:avLst>
              <a:gd name="adj1" fmla="val 26823"/>
              <a:gd name="adj2" fmla="val 25000"/>
              <a:gd name="adj3" fmla="val 25000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857D4F6B-BEEC-40E2-894C-24C27CE6D6C8}"/>
              </a:ext>
            </a:extLst>
          </p:cNvPr>
          <p:cNvSpPr txBox="1"/>
          <p:nvPr/>
        </p:nvSpPr>
        <p:spPr>
          <a:xfrm>
            <a:off x="499997" y="928718"/>
            <a:ext cx="4071009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/>
          </a:p>
          <a:p>
            <a:r>
              <a:rPr lang="fr-FR" sz="2800" dirty="0"/>
              <a:t>Services du futur site</a:t>
            </a:r>
          </a:p>
        </p:txBody>
      </p:sp>
      <p:pic>
        <p:nvPicPr>
          <p:cNvPr id="22" name="Image 21">
            <a:extLst>
              <a:ext uri="{FF2B5EF4-FFF2-40B4-BE49-F238E27FC236}">
                <a16:creationId xmlns:a16="http://schemas.microsoft.com/office/drawing/2014/main" id="{6DD6335F-019F-440C-AF8F-901796E9FE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0040"/>
          <a:stretch/>
        </p:blipFill>
        <p:spPr>
          <a:xfrm>
            <a:off x="817860" y="2754495"/>
            <a:ext cx="4291641" cy="2413853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D485F477-D37A-4C26-9C6E-0D82678F4A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1581" y="3012837"/>
            <a:ext cx="2125018" cy="702762"/>
          </a:xfrm>
          <a:prstGeom prst="rect">
            <a:avLst/>
          </a:prstGeom>
        </p:spPr>
      </p:pic>
      <p:sp>
        <p:nvSpPr>
          <p:cNvPr id="25" name="ZoneTexte 24">
            <a:extLst>
              <a:ext uri="{FF2B5EF4-FFF2-40B4-BE49-F238E27FC236}">
                <a16:creationId xmlns:a16="http://schemas.microsoft.com/office/drawing/2014/main" id="{2B75C5DE-0AC6-4E44-9F60-9547C03BA65E}"/>
              </a:ext>
            </a:extLst>
          </p:cNvPr>
          <p:cNvSpPr txBox="1"/>
          <p:nvPr/>
        </p:nvSpPr>
        <p:spPr>
          <a:xfrm>
            <a:off x="7380886" y="1222559"/>
            <a:ext cx="40710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/>
          </a:p>
          <a:p>
            <a:r>
              <a:rPr lang="fr-FR" dirty="0"/>
              <a:t>Toutes les US Client</a:t>
            </a:r>
            <a:endParaRPr lang="fr-FR" sz="2800" dirty="0"/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BFDAD431-1F4A-4FDD-BE6A-7DB7CC65BD42}"/>
              </a:ext>
            </a:extLst>
          </p:cNvPr>
          <p:cNvSpPr txBox="1"/>
          <p:nvPr/>
        </p:nvSpPr>
        <p:spPr>
          <a:xfrm>
            <a:off x="1618500" y="2339400"/>
            <a:ext cx="61572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Toutes les US Visiteur </a:t>
            </a:r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2177455986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2.2 – Définition des objectifs techniques 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7" name="Espace réservé du pied de page 5"/>
          <p:cNvSpPr txBox="1">
            <a:spLocks/>
          </p:cNvSpPr>
          <p:nvPr/>
        </p:nvSpPr>
        <p:spPr>
          <a:xfrm>
            <a:off x="93735" y="6317370"/>
            <a:ext cx="11932010" cy="28984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Introduction – 1. </a:t>
            </a:r>
            <a:r>
              <a:rPr lang="en-US" sz="1400" dirty="0" err="1"/>
              <a:t>Présentation</a:t>
            </a:r>
            <a:r>
              <a:rPr lang="en-US" sz="1400" dirty="0"/>
              <a:t> de </a:t>
            </a:r>
            <a:r>
              <a:rPr lang="en-US" sz="1400" dirty="0" err="1"/>
              <a:t>l’entreprise</a:t>
            </a:r>
            <a:r>
              <a:rPr lang="en-US" sz="1400" dirty="0"/>
              <a:t> </a:t>
            </a:r>
            <a:r>
              <a:rPr lang="en-US" sz="1400" dirty="0">
                <a:solidFill>
                  <a:srgbClr val="FFFF00"/>
                </a:solidFill>
              </a:rPr>
              <a:t>2. </a:t>
            </a:r>
            <a:r>
              <a:rPr lang="en-US" sz="1400" dirty="0" err="1">
                <a:solidFill>
                  <a:srgbClr val="FFFF00"/>
                </a:solidFill>
              </a:rPr>
              <a:t>Besoins</a:t>
            </a:r>
            <a:r>
              <a:rPr lang="en-US" sz="1400" dirty="0">
                <a:solidFill>
                  <a:srgbClr val="FFFF00"/>
                </a:solidFill>
              </a:rPr>
              <a:t> client </a:t>
            </a:r>
            <a:r>
              <a:rPr lang="en-US" sz="1400" dirty="0"/>
              <a:t>– 3. </a:t>
            </a:r>
            <a:r>
              <a:rPr lang="en-US" sz="1400" dirty="0" err="1"/>
              <a:t>Méthodologie</a:t>
            </a:r>
            <a:r>
              <a:rPr lang="en-US" sz="1400" dirty="0"/>
              <a:t> – 4. </a:t>
            </a:r>
            <a:r>
              <a:rPr lang="en-US" sz="1400" dirty="0" err="1"/>
              <a:t>Déroulement</a:t>
            </a:r>
            <a:r>
              <a:rPr lang="en-US" sz="1400" dirty="0"/>
              <a:t> – 5. </a:t>
            </a:r>
            <a:r>
              <a:rPr lang="en-US" sz="1400" dirty="0" err="1"/>
              <a:t>Résultats</a:t>
            </a:r>
            <a:r>
              <a:rPr lang="en-US" sz="1400" dirty="0"/>
              <a:t> – 6. </a:t>
            </a:r>
            <a:r>
              <a:rPr lang="en-US" sz="1400" dirty="0" err="1"/>
              <a:t>Bilan</a:t>
            </a:r>
            <a:r>
              <a:rPr lang="en-US" sz="1400" dirty="0"/>
              <a:t> – Conclusion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AAC24D8A-FEFF-45F4-9204-6DF755F831A3}"/>
              </a:ext>
            </a:extLst>
          </p:cNvPr>
          <p:cNvSpPr txBox="1"/>
          <p:nvPr/>
        </p:nvSpPr>
        <p:spPr>
          <a:xfrm>
            <a:off x="539752" y="1603070"/>
            <a:ext cx="723264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/>
          </a:p>
          <a:p>
            <a:r>
              <a:rPr lang="fr-FR" sz="2800" dirty="0"/>
              <a:t>Présentation de la Base de Données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1BDD978E-FFD6-47A1-998C-0AACC2502A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1061" y="2514600"/>
            <a:ext cx="2276793" cy="2857899"/>
          </a:xfrm>
          <a:prstGeom prst="rect">
            <a:avLst/>
          </a:prstGeom>
        </p:spPr>
      </p:pic>
      <p:sp>
        <p:nvSpPr>
          <p:cNvPr id="11" name="Flèche : droite 10">
            <a:extLst>
              <a:ext uri="{FF2B5EF4-FFF2-40B4-BE49-F238E27FC236}">
                <a16:creationId xmlns:a16="http://schemas.microsoft.com/office/drawing/2014/main" id="{44E597BF-D6B3-4296-BF08-9CE55BB46AF9}"/>
              </a:ext>
            </a:extLst>
          </p:cNvPr>
          <p:cNvSpPr/>
          <p:nvPr/>
        </p:nvSpPr>
        <p:spPr>
          <a:xfrm rot="10165962">
            <a:off x="6967331" y="2969104"/>
            <a:ext cx="1152939" cy="3505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Flèche : droite 11">
            <a:extLst>
              <a:ext uri="{FF2B5EF4-FFF2-40B4-BE49-F238E27FC236}">
                <a16:creationId xmlns:a16="http://schemas.microsoft.com/office/drawing/2014/main" id="{AA838978-E0C1-4ED5-B4FA-18EDDE2D25EE}"/>
              </a:ext>
            </a:extLst>
          </p:cNvPr>
          <p:cNvSpPr/>
          <p:nvPr/>
        </p:nvSpPr>
        <p:spPr>
          <a:xfrm rot="1150009">
            <a:off x="9911728" y="2933003"/>
            <a:ext cx="1152939" cy="3505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Flèche : droite 12">
            <a:extLst>
              <a:ext uri="{FF2B5EF4-FFF2-40B4-BE49-F238E27FC236}">
                <a16:creationId xmlns:a16="http://schemas.microsoft.com/office/drawing/2014/main" id="{9907A456-B61F-4FE0-97AE-9FECB40E54E3}"/>
              </a:ext>
            </a:extLst>
          </p:cNvPr>
          <p:cNvSpPr/>
          <p:nvPr/>
        </p:nvSpPr>
        <p:spPr>
          <a:xfrm rot="7889673">
            <a:off x="7691749" y="4854655"/>
            <a:ext cx="1152939" cy="3505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44EB56FB-AD21-4F54-85FE-95A100A4F92F}"/>
              </a:ext>
            </a:extLst>
          </p:cNvPr>
          <p:cNvSpPr txBox="1"/>
          <p:nvPr/>
        </p:nvSpPr>
        <p:spPr>
          <a:xfrm>
            <a:off x="6131355" y="5188803"/>
            <a:ext cx="26204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/>
          </a:p>
          <a:p>
            <a:r>
              <a:rPr lang="fr-FR" sz="1400" dirty="0"/>
              <a:t>Choisir le type de paiement</a:t>
            </a:r>
            <a:endParaRPr lang="fr-FR" sz="2800" dirty="0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F27D1269-4F0E-4395-892B-0A9E5716430E}"/>
              </a:ext>
            </a:extLst>
          </p:cNvPr>
          <p:cNvSpPr txBox="1"/>
          <p:nvPr/>
        </p:nvSpPr>
        <p:spPr>
          <a:xfrm>
            <a:off x="10364869" y="3104410"/>
            <a:ext cx="262046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/>
          </a:p>
          <a:p>
            <a:r>
              <a:rPr lang="fr-FR" sz="1200" dirty="0"/>
              <a:t>Paiement par </a:t>
            </a:r>
            <a:r>
              <a:rPr lang="fr-FR" sz="1200" dirty="0" err="1"/>
              <a:t>Paypal</a:t>
            </a:r>
            <a:endParaRPr lang="fr-FR" sz="2400" dirty="0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7AFEB2D5-8C18-45E7-A3AE-C48EC3160B55}"/>
              </a:ext>
            </a:extLst>
          </p:cNvPr>
          <p:cNvSpPr txBox="1"/>
          <p:nvPr/>
        </p:nvSpPr>
        <p:spPr>
          <a:xfrm>
            <a:off x="5955445" y="3063442"/>
            <a:ext cx="262046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/>
          </a:p>
          <a:p>
            <a:r>
              <a:rPr lang="fr-FR" sz="1200" dirty="0"/>
              <a:t>Paiement par CB</a:t>
            </a:r>
            <a:endParaRPr lang="fr-FR" sz="2400" dirty="0"/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AD3D1932-84CE-4E6F-ACA6-60E834F92D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869" y="2503644"/>
            <a:ext cx="5404865" cy="3679513"/>
          </a:xfrm>
          <a:prstGeom prst="rect">
            <a:avLst/>
          </a:prstGeom>
        </p:spPr>
      </p:pic>
      <p:sp>
        <p:nvSpPr>
          <p:cNvPr id="25" name="Rectangle : coins arrondis 24">
            <a:extLst>
              <a:ext uri="{FF2B5EF4-FFF2-40B4-BE49-F238E27FC236}">
                <a16:creationId xmlns:a16="http://schemas.microsoft.com/office/drawing/2014/main" id="{922B3AF3-58D8-4E3E-8CE7-0F0A61087F0C}"/>
              </a:ext>
            </a:extLst>
          </p:cNvPr>
          <p:cNvSpPr/>
          <p:nvPr/>
        </p:nvSpPr>
        <p:spPr>
          <a:xfrm>
            <a:off x="3873663" y="2512764"/>
            <a:ext cx="1698838" cy="167079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9989711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/>
      <p:bldP spid="15" grpId="0"/>
      <p:bldP spid="16" grpId="0"/>
      <p:bldP spid="2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2.2 – Définition des objectifs techniques 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7" name="Espace réservé du pied de page 5"/>
          <p:cNvSpPr txBox="1">
            <a:spLocks/>
          </p:cNvSpPr>
          <p:nvPr/>
        </p:nvSpPr>
        <p:spPr>
          <a:xfrm>
            <a:off x="93735" y="6317370"/>
            <a:ext cx="11932010" cy="28984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Introduction – 1. </a:t>
            </a:r>
            <a:r>
              <a:rPr lang="en-US" sz="1400" dirty="0" err="1"/>
              <a:t>Présentation</a:t>
            </a:r>
            <a:r>
              <a:rPr lang="en-US" sz="1400" dirty="0"/>
              <a:t> de </a:t>
            </a:r>
            <a:r>
              <a:rPr lang="en-US" sz="1400" dirty="0" err="1"/>
              <a:t>l’entreprise</a:t>
            </a:r>
            <a:r>
              <a:rPr lang="en-US" sz="1400" dirty="0"/>
              <a:t> </a:t>
            </a:r>
            <a:r>
              <a:rPr lang="en-US" sz="1400" dirty="0">
                <a:solidFill>
                  <a:srgbClr val="FFFF00"/>
                </a:solidFill>
              </a:rPr>
              <a:t>2. </a:t>
            </a:r>
            <a:r>
              <a:rPr lang="en-US" sz="1400" dirty="0" err="1">
                <a:solidFill>
                  <a:srgbClr val="FFFF00"/>
                </a:solidFill>
              </a:rPr>
              <a:t>Besoins</a:t>
            </a:r>
            <a:r>
              <a:rPr lang="en-US" sz="1400" dirty="0">
                <a:solidFill>
                  <a:srgbClr val="FFFF00"/>
                </a:solidFill>
              </a:rPr>
              <a:t> client </a:t>
            </a:r>
            <a:r>
              <a:rPr lang="en-US" sz="1400" dirty="0"/>
              <a:t>– 3. </a:t>
            </a:r>
            <a:r>
              <a:rPr lang="en-US" sz="1400" dirty="0" err="1"/>
              <a:t>Méthodologie</a:t>
            </a:r>
            <a:r>
              <a:rPr lang="en-US" sz="1400" dirty="0"/>
              <a:t> – 4. </a:t>
            </a:r>
            <a:r>
              <a:rPr lang="en-US" sz="1400" dirty="0" err="1"/>
              <a:t>Déroulement</a:t>
            </a:r>
            <a:r>
              <a:rPr lang="en-US" sz="1400" dirty="0"/>
              <a:t> – 5. </a:t>
            </a:r>
            <a:r>
              <a:rPr lang="en-US" sz="1400" dirty="0" err="1"/>
              <a:t>Résultats</a:t>
            </a:r>
            <a:r>
              <a:rPr lang="en-US" sz="1400" dirty="0"/>
              <a:t> – 6. </a:t>
            </a:r>
            <a:r>
              <a:rPr lang="en-US" sz="1400" dirty="0" err="1"/>
              <a:t>Bilan</a:t>
            </a:r>
            <a:r>
              <a:rPr lang="en-US" sz="1400" dirty="0"/>
              <a:t> – Conclusion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578163D6-4EAD-47EF-80E8-BE66321F2B3E}"/>
              </a:ext>
            </a:extLst>
          </p:cNvPr>
          <p:cNvSpPr txBox="1"/>
          <p:nvPr/>
        </p:nvSpPr>
        <p:spPr>
          <a:xfrm>
            <a:off x="539752" y="1603070"/>
            <a:ext cx="723264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/>
          </a:p>
          <a:p>
            <a:r>
              <a:rPr lang="fr-FR" sz="2800" dirty="0"/>
              <a:t>Objectifs techniques - Web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65FE9D73-1D5F-4576-ACF4-B51BF24AF357}"/>
              </a:ext>
            </a:extLst>
          </p:cNvPr>
          <p:cNvSpPr txBox="1"/>
          <p:nvPr/>
        </p:nvSpPr>
        <p:spPr>
          <a:xfrm>
            <a:off x="964097" y="2403289"/>
            <a:ext cx="495962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Objectifs</a:t>
            </a:r>
          </a:p>
          <a:p>
            <a:endParaRPr lang="fr-FR" b="1" dirty="0"/>
          </a:p>
          <a:p>
            <a:endParaRPr lang="fr-FR" dirty="0"/>
          </a:p>
          <a:p>
            <a:r>
              <a:rPr lang="fr-FR" dirty="0"/>
              <a:t>Réaliser des commandes </a:t>
            </a:r>
          </a:p>
          <a:p>
            <a:endParaRPr lang="fr-FR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5DA4A762-69E9-4C19-B63F-6B655D0C43A9}"/>
              </a:ext>
            </a:extLst>
          </p:cNvPr>
          <p:cNvSpPr txBox="1"/>
          <p:nvPr/>
        </p:nvSpPr>
        <p:spPr>
          <a:xfrm>
            <a:off x="6591368" y="2095238"/>
            <a:ext cx="478230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Sous Objectifs</a:t>
            </a:r>
          </a:p>
          <a:p>
            <a:endParaRPr lang="fr-FR" dirty="0"/>
          </a:p>
          <a:p>
            <a:r>
              <a:rPr lang="fr-FR" dirty="0"/>
              <a:t>Avoir une page panier</a:t>
            </a:r>
          </a:p>
          <a:p>
            <a:r>
              <a:rPr lang="fr-FR" dirty="0"/>
              <a:t>Pouvoir ajouter un article au panier</a:t>
            </a:r>
          </a:p>
          <a:p>
            <a:r>
              <a:rPr lang="fr-FR" dirty="0"/>
              <a:t>Choisir son mode de livraison et paiement</a:t>
            </a:r>
          </a:p>
        </p:txBody>
      </p:sp>
      <p:sp>
        <p:nvSpPr>
          <p:cNvPr id="9" name="Flèche : droite 8">
            <a:extLst>
              <a:ext uri="{FF2B5EF4-FFF2-40B4-BE49-F238E27FC236}">
                <a16:creationId xmlns:a16="http://schemas.microsoft.com/office/drawing/2014/main" id="{EB168D1A-C76A-4E8C-A47C-08BA66C0D253}"/>
              </a:ext>
            </a:extLst>
          </p:cNvPr>
          <p:cNvSpPr/>
          <p:nvPr/>
        </p:nvSpPr>
        <p:spPr>
          <a:xfrm rot="21227337">
            <a:off x="4506717" y="2922448"/>
            <a:ext cx="1736250" cy="5621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Flèche : droite 9">
            <a:extLst>
              <a:ext uri="{FF2B5EF4-FFF2-40B4-BE49-F238E27FC236}">
                <a16:creationId xmlns:a16="http://schemas.microsoft.com/office/drawing/2014/main" id="{AE4B0608-68DD-42E0-8843-42C4349F6BD3}"/>
              </a:ext>
            </a:extLst>
          </p:cNvPr>
          <p:cNvSpPr/>
          <p:nvPr/>
        </p:nvSpPr>
        <p:spPr>
          <a:xfrm>
            <a:off x="4829806" y="4255147"/>
            <a:ext cx="1736250" cy="5621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Flèche : droite 10">
            <a:extLst>
              <a:ext uri="{FF2B5EF4-FFF2-40B4-BE49-F238E27FC236}">
                <a16:creationId xmlns:a16="http://schemas.microsoft.com/office/drawing/2014/main" id="{3E19AC48-03AF-47FA-A398-7E02F8173132}"/>
              </a:ext>
            </a:extLst>
          </p:cNvPr>
          <p:cNvSpPr/>
          <p:nvPr/>
        </p:nvSpPr>
        <p:spPr>
          <a:xfrm>
            <a:off x="4829806" y="5347204"/>
            <a:ext cx="1736250" cy="5621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131491C5-3B87-49C5-BE8F-6BE464C1DCE5}"/>
              </a:ext>
            </a:extLst>
          </p:cNvPr>
          <p:cNvSpPr txBox="1"/>
          <p:nvPr/>
        </p:nvSpPr>
        <p:spPr>
          <a:xfrm>
            <a:off x="817563" y="4374258"/>
            <a:ext cx="38836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Afficher tous les articles en vente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E050EFEE-ED81-4BF1-8610-25E85E5A8F58}"/>
              </a:ext>
            </a:extLst>
          </p:cNvPr>
          <p:cNvSpPr txBox="1"/>
          <p:nvPr/>
        </p:nvSpPr>
        <p:spPr>
          <a:xfrm>
            <a:off x="817563" y="5394555"/>
            <a:ext cx="41644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Proposer un système de compte 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B89BF00B-3092-4701-B20B-2E223DD0A466}"/>
              </a:ext>
            </a:extLst>
          </p:cNvPr>
          <p:cNvSpPr txBox="1"/>
          <p:nvPr/>
        </p:nvSpPr>
        <p:spPr>
          <a:xfrm>
            <a:off x="6591368" y="4120510"/>
            <a:ext cx="609765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Menu des articles</a:t>
            </a:r>
          </a:p>
          <a:p>
            <a:r>
              <a:rPr lang="fr-FR" dirty="0"/>
              <a:t>Afficher le catalogue</a:t>
            </a:r>
          </a:p>
          <a:p>
            <a:r>
              <a:rPr lang="fr-FR" dirty="0"/>
              <a:t>Avoir une page produit détaillée 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65840972-A231-4267-A56E-709C0F9EE7CE}"/>
              </a:ext>
            </a:extLst>
          </p:cNvPr>
          <p:cNvSpPr txBox="1"/>
          <p:nvPr/>
        </p:nvSpPr>
        <p:spPr>
          <a:xfrm>
            <a:off x="6566056" y="5225313"/>
            <a:ext cx="609765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Créer un compte</a:t>
            </a:r>
          </a:p>
          <a:p>
            <a:r>
              <a:rPr lang="fr-FR" dirty="0"/>
              <a:t>Pouvoir gérer son compte</a:t>
            </a:r>
          </a:p>
          <a:p>
            <a:r>
              <a:rPr lang="fr-FR" dirty="0"/>
              <a:t>Se connecter / Se déconnecter</a:t>
            </a:r>
          </a:p>
        </p:txBody>
      </p:sp>
    </p:spTree>
    <p:extLst>
      <p:ext uri="{BB962C8B-B14F-4D97-AF65-F5344CB8AC3E}">
        <p14:creationId xmlns:p14="http://schemas.microsoft.com/office/powerpoint/2010/main" val="182181805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/>
      <p:bldP spid="14" grpId="0"/>
      <p:bldP spid="16" grpId="0"/>
      <p:bldP spid="1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41413" y="666750"/>
            <a:ext cx="9905998" cy="1905000"/>
          </a:xfrm>
        </p:spPr>
        <p:txBody>
          <a:bodyPr/>
          <a:lstStyle/>
          <a:p>
            <a:r>
              <a:rPr lang="fr-FR" dirty="0"/>
              <a:t>Notre équipe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>
          <a:xfrm>
            <a:off x="157316" y="6363095"/>
            <a:ext cx="12034684" cy="494905"/>
          </a:xfrm>
        </p:spPr>
        <p:txBody>
          <a:bodyPr/>
          <a:lstStyle/>
          <a:p>
            <a:r>
              <a:rPr lang="en-US" sz="1400" dirty="0">
                <a:solidFill>
                  <a:srgbClr val="FFFF00"/>
                </a:solidFill>
              </a:rPr>
              <a:t>Introduction</a:t>
            </a:r>
            <a:r>
              <a:rPr lang="en-US" sz="1400" dirty="0"/>
              <a:t> – 1. </a:t>
            </a:r>
            <a:r>
              <a:rPr lang="en-US" sz="1400" dirty="0" err="1"/>
              <a:t>Présentation</a:t>
            </a:r>
            <a:r>
              <a:rPr lang="en-US" sz="1400" dirty="0"/>
              <a:t> de </a:t>
            </a:r>
            <a:r>
              <a:rPr lang="en-US" sz="1400" dirty="0" err="1"/>
              <a:t>l’entreprise</a:t>
            </a:r>
            <a:r>
              <a:rPr lang="en-US" sz="1400" dirty="0"/>
              <a:t> 2. </a:t>
            </a:r>
            <a:r>
              <a:rPr lang="en-US" sz="1400" dirty="0" err="1"/>
              <a:t>Besoins</a:t>
            </a:r>
            <a:r>
              <a:rPr lang="en-US" sz="1400" dirty="0"/>
              <a:t> client – 3. </a:t>
            </a:r>
            <a:r>
              <a:rPr lang="en-US" sz="1400" dirty="0" err="1"/>
              <a:t>Méthodologie</a:t>
            </a:r>
            <a:r>
              <a:rPr lang="en-US" sz="1400" dirty="0"/>
              <a:t> – 4. </a:t>
            </a:r>
            <a:r>
              <a:rPr lang="en-US" sz="1400" dirty="0" err="1"/>
              <a:t>Déroulement</a:t>
            </a:r>
            <a:r>
              <a:rPr lang="en-US" sz="1400" dirty="0"/>
              <a:t> – 5. </a:t>
            </a:r>
            <a:r>
              <a:rPr lang="en-US" sz="1400" dirty="0" err="1"/>
              <a:t>Résultats</a:t>
            </a:r>
            <a:r>
              <a:rPr lang="en-US" sz="1400" dirty="0"/>
              <a:t> – 6. </a:t>
            </a:r>
            <a:r>
              <a:rPr lang="en-US" sz="1400" dirty="0" err="1"/>
              <a:t>Bilan</a:t>
            </a:r>
            <a:r>
              <a:rPr lang="en-US" sz="1400" dirty="0"/>
              <a:t> – Conclusion</a:t>
            </a:r>
          </a:p>
          <a:p>
            <a:endParaRPr lang="en-US" sz="1400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8" name="AutoShape 12" descr="PODCAST] Avec le studio Curiosity Interactive, Camille Renaud veut faire  entendre sa voix - Le Lien MULTIMÉDIA :: le portail des professionnels du  numérique au Québec">
            <a:extLst>
              <a:ext uri="{FF2B5EF4-FFF2-40B4-BE49-F238E27FC236}">
                <a16:creationId xmlns:a16="http://schemas.microsoft.com/office/drawing/2014/main" id="{0984FBFF-EEC5-4F99-8B3C-0B6E7A23711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38" name="Titre 1">
            <a:extLst>
              <a:ext uri="{FF2B5EF4-FFF2-40B4-BE49-F238E27FC236}">
                <a16:creationId xmlns:a16="http://schemas.microsoft.com/office/drawing/2014/main" id="{D40DF6F5-DEA4-4059-907A-B8D3F65E2022}"/>
              </a:ext>
            </a:extLst>
          </p:cNvPr>
          <p:cNvSpPr txBox="1">
            <a:spLocks/>
          </p:cNvSpPr>
          <p:nvPr/>
        </p:nvSpPr>
        <p:spPr>
          <a:xfrm>
            <a:off x="-342496" y="4426009"/>
            <a:ext cx="12572192" cy="7216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fr-FR" sz="2000" dirty="0"/>
              <a:t>Marwan al </a:t>
            </a:r>
            <a:r>
              <a:rPr lang="fr-FR" sz="2000" dirty="0" err="1"/>
              <a:t>masri</a:t>
            </a:r>
            <a:r>
              <a:rPr lang="fr-FR" sz="2000" dirty="0"/>
              <a:t>		ANGELO NICHELE		GUYCHEL BABELA		MAXENCE KRILL</a:t>
            </a:r>
          </a:p>
        </p:txBody>
      </p:sp>
      <p:sp>
        <p:nvSpPr>
          <p:cNvPr id="37" name="AutoShape 17">
            <a:extLst>
              <a:ext uri="{FF2B5EF4-FFF2-40B4-BE49-F238E27FC236}">
                <a16:creationId xmlns:a16="http://schemas.microsoft.com/office/drawing/2014/main" id="{A1FF621E-B94E-421E-A25C-29D0DB05762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41" name="Image 40">
            <a:extLst>
              <a:ext uri="{FF2B5EF4-FFF2-40B4-BE49-F238E27FC236}">
                <a16:creationId xmlns:a16="http://schemas.microsoft.com/office/drawing/2014/main" id="{F60B8CD9-42EF-4B37-AE25-F478708A62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640" t="19088" r="10901" b="25098"/>
          <a:stretch/>
        </p:blipFill>
        <p:spPr>
          <a:xfrm>
            <a:off x="3765075" y="2204578"/>
            <a:ext cx="2254725" cy="219456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045" name="Picture 21">
            <a:extLst>
              <a:ext uri="{FF2B5EF4-FFF2-40B4-BE49-F238E27FC236}">
                <a16:creationId xmlns:a16="http://schemas.microsoft.com/office/drawing/2014/main" id="{D5427091-58D8-44E2-A7A1-7696683F18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503" y="2265538"/>
            <a:ext cx="2133600" cy="21336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Image 47">
            <a:extLst>
              <a:ext uri="{FF2B5EF4-FFF2-40B4-BE49-F238E27FC236}">
                <a16:creationId xmlns:a16="http://schemas.microsoft.com/office/drawing/2014/main" id="{759789E1-E9BE-4A25-B151-2C2206D9CD2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205" t="14187" r="11181" b="14123"/>
          <a:stretch/>
        </p:blipFill>
        <p:spPr>
          <a:xfrm rot="16200000">
            <a:off x="6589395" y="2225331"/>
            <a:ext cx="2194560" cy="217992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0E8C51E0-C06D-4379-8A39-E137BC2298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99618" y="2199921"/>
            <a:ext cx="2179926" cy="219921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400377691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2.2 – Définition des objectifs techniques 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7" name="Espace réservé du pied de page 5"/>
          <p:cNvSpPr txBox="1">
            <a:spLocks/>
          </p:cNvSpPr>
          <p:nvPr/>
        </p:nvSpPr>
        <p:spPr>
          <a:xfrm>
            <a:off x="93735" y="6317370"/>
            <a:ext cx="11932010" cy="28984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Introduction – 1. </a:t>
            </a:r>
            <a:r>
              <a:rPr lang="en-US" sz="1400" dirty="0" err="1"/>
              <a:t>Présentation</a:t>
            </a:r>
            <a:r>
              <a:rPr lang="en-US" sz="1400" dirty="0"/>
              <a:t> de </a:t>
            </a:r>
            <a:r>
              <a:rPr lang="en-US" sz="1400" dirty="0" err="1"/>
              <a:t>l’entreprise</a:t>
            </a:r>
            <a:r>
              <a:rPr lang="en-US" sz="1400" dirty="0"/>
              <a:t> </a:t>
            </a:r>
            <a:r>
              <a:rPr lang="en-US" sz="1400" dirty="0">
                <a:solidFill>
                  <a:srgbClr val="FFFF00"/>
                </a:solidFill>
              </a:rPr>
              <a:t>2. </a:t>
            </a:r>
            <a:r>
              <a:rPr lang="en-US" sz="1400" dirty="0" err="1">
                <a:solidFill>
                  <a:srgbClr val="FFFF00"/>
                </a:solidFill>
              </a:rPr>
              <a:t>Besoins</a:t>
            </a:r>
            <a:r>
              <a:rPr lang="en-US" sz="1400" dirty="0">
                <a:solidFill>
                  <a:srgbClr val="FFFF00"/>
                </a:solidFill>
              </a:rPr>
              <a:t> client </a:t>
            </a:r>
            <a:r>
              <a:rPr lang="en-US" sz="1400" dirty="0"/>
              <a:t>– 3. </a:t>
            </a:r>
            <a:r>
              <a:rPr lang="en-US" sz="1400" dirty="0" err="1"/>
              <a:t>Méthodologie</a:t>
            </a:r>
            <a:r>
              <a:rPr lang="en-US" sz="1400" dirty="0"/>
              <a:t> – 4. </a:t>
            </a:r>
            <a:r>
              <a:rPr lang="en-US" sz="1400" dirty="0" err="1"/>
              <a:t>Déroulement</a:t>
            </a:r>
            <a:r>
              <a:rPr lang="en-US" sz="1400" dirty="0"/>
              <a:t> – 5. </a:t>
            </a:r>
            <a:r>
              <a:rPr lang="en-US" sz="1400" dirty="0" err="1"/>
              <a:t>Résultats</a:t>
            </a:r>
            <a:r>
              <a:rPr lang="en-US" sz="1400" dirty="0"/>
              <a:t> – 6. </a:t>
            </a:r>
            <a:r>
              <a:rPr lang="en-US" sz="1400" dirty="0" err="1"/>
              <a:t>Bilan</a:t>
            </a:r>
            <a:r>
              <a:rPr lang="en-US" sz="1400" dirty="0"/>
              <a:t> – Conclusion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2B50E27C-1119-4126-AAA2-EF02BC5A3826}"/>
              </a:ext>
            </a:extLst>
          </p:cNvPr>
          <p:cNvSpPr txBox="1"/>
          <p:nvPr/>
        </p:nvSpPr>
        <p:spPr>
          <a:xfrm>
            <a:off x="539752" y="1603070"/>
            <a:ext cx="723264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/>
          </a:p>
          <a:p>
            <a:r>
              <a:rPr lang="fr-FR" sz="2800" dirty="0"/>
              <a:t>Objectifs techniques – BD 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A98142A4-85B5-46EF-9BDC-94873B958EE0}"/>
              </a:ext>
            </a:extLst>
          </p:cNvPr>
          <p:cNvSpPr txBox="1"/>
          <p:nvPr/>
        </p:nvSpPr>
        <p:spPr>
          <a:xfrm>
            <a:off x="1490871" y="2912240"/>
            <a:ext cx="328985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Objectifs</a:t>
            </a:r>
          </a:p>
          <a:p>
            <a:endParaRPr lang="fr-FR" b="1" dirty="0"/>
          </a:p>
          <a:p>
            <a:endParaRPr lang="fr-FR" dirty="0"/>
          </a:p>
          <a:p>
            <a:r>
              <a:rPr lang="fr-FR" dirty="0"/>
              <a:t>Stockage des données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369F95F8-1275-48AB-AEE1-6AA5543A5868}"/>
              </a:ext>
            </a:extLst>
          </p:cNvPr>
          <p:cNvSpPr txBox="1"/>
          <p:nvPr/>
        </p:nvSpPr>
        <p:spPr>
          <a:xfrm>
            <a:off x="5982906" y="2355644"/>
            <a:ext cx="478230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Sous Objectifs</a:t>
            </a:r>
          </a:p>
          <a:p>
            <a:endParaRPr lang="fr-FR" dirty="0"/>
          </a:p>
          <a:p>
            <a:r>
              <a:rPr lang="fr-FR" dirty="0"/>
              <a:t>Stocker des données :</a:t>
            </a:r>
          </a:p>
          <a:p>
            <a:r>
              <a:rPr lang="fr-FR" dirty="0"/>
              <a:t>-Client</a:t>
            </a:r>
          </a:p>
          <a:p>
            <a:r>
              <a:rPr lang="fr-FR" dirty="0"/>
              <a:t>-Produits restants</a:t>
            </a:r>
          </a:p>
          <a:p>
            <a:r>
              <a:rPr lang="fr-FR" dirty="0"/>
              <a:t>-Commandes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10" name="Flèche : droite 9">
            <a:extLst>
              <a:ext uri="{FF2B5EF4-FFF2-40B4-BE49-F238E27FC236}">
                <a16:creationId xmlns:a16="http://schemas.microsoft.com/office/drawing/2014/main" id="{8469861A-309D-4E56-8B16-C472D4DD20C0}"/>
              </a:ext>
            </a:extLst>
          </p:cNvPr>
          <p:cNvSpPr/>
          <p:nvPr/>
        </p:nvSpPr>
        <p:spPr>
          <a:xfrm>
            <a:off x="4156075" y="4801095"/>
            <a:ext cx="1736250" cy="5621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Flèche : droite 10">
            <a:extLst>
              <a:ext uri="{FF2B5EF4-FFF2-40B4-BE49-F238E27FC236}">
                <a16:creationId xmlns:a16="http://schemas.microsoft.com/office/drawing/2014/main" id="{E6D91815-E613-4713-920E-73216C029372}"/>
              </a:ext>
            </a:extLst>
          </p:cNvPr>
          <p:cNvSpPr/>
          <p:nvPr/>
        </p:nvSpPr>
        <p:spPr>
          <a:xfrm rot="20965760">
            <a:off x="4192903" y="3426678"/>
            <a:ext cx="1736250" cy="5621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BB08146A-5CED-495E-A703-0318193CD44A}"/>
              </a:ext>
            </a:extLst>
          </p:cNvPr>
          <p:cNvSpPr txBox="1"/>
          <p:nvPr/>
        </p:nvSpPr>
        <p:spPr>
          <a:xfrm>
            <a:off x="1490871" y="4968723"/>
            <a:ext cx="6097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Gestion automatique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65BF8AD7-001E-4D12-B53B-AFBADBC71C76}"/>
              </a:ext>
            </a:extLst>
          </p:cNvPr>
          <p:cNvSpPr txBox="1"/>
          <p:nvPr/>
        </p:nvSpPr>
        <p:spPr>
          <a:xfrm>
            <a:off x="5928089" y="4479302"/>
            <a:ext cx="609765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fr-FR" dirty="0"/>
          </a:p>
          <a:p>
            <a:r>
              <a:rPr lang="fr-FR" dirty="0"/>
              <a:t>Gérer automatiquement le stock</a:t>
            </a:r>
          </a:p>
          <a:p>
            <a:r>
              <a:rPr lang="fr-FR" dirty="0"/>
              <a:t>(ex : Si commande -1 dans le stock)</a:t>
            </a:r>
          </a:p>
        </p:txBody>
      </p:sp>
    </p:spTree>
    <p:extLst>
      <p:ext uri="{BB962C8B-B14F-4D97-AF65-F5344CB8AC3E}">
        <p14:creationId xmlns:p14="http://schemas.microsoft.com/office/powerpoint/2010/main" val="128790668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/>
      <p:bldP spid="1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/>
          <p:cNvSpPr>
            <a:spLocks noGrp="1"/>
          </p:cNvSpPr>
          <p:nvPr>
            <p:ph type="title"/>
          </p:nvPr>
        </p:nvSpPr>
        <p:spPr>
          <a:xfrm>
            <a:off x="180975" y="4345505"/>
            <a:ext cx="11830049" cy="1468800"/>
          </a:xfrm>
        </p:spPr>
        <p:txBody>
          <a:bodyPr>
            <a:normAutofit fontScale="90000"/>
          </a:bodyPr>
          <a:lstStyle/>
          <a:p>
            <a:pPr algn="ctr"/>
            <a:r>
              <a:rPr lang="fr-FR" sz="7200" dirty="0"/>
              <a:t>3 – Réalisation technique : méthodologie</a:t>
            </a:r>
            <a:br>
              <a:rPr lang="fr-FR" sz="7200" dirty="0"/>
            </a:br>
            <a:br>
              <a:rPr lang="fr-FR" sz="7200" dirty="0"/>
            </a:br>
            <a:r>
              <a:rPr lang="fr-FR" dirty="0"/>
              <a:t>3.1. Gestion de projet</a:t>
            </a:r>
            <a:br>
              <a:rPr lang="fr-FR" dirty="0"/>
            </a:br>
            <a:br>
              <a:rPr lang="fr-FR" dirty="0"/>
            </a:br>
            <a:r>
              <a:rPr lang="fr-FR" dirty="0"/>
              <a:t>3.2. Développement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8" name="Espace réservé du pied de page 5"/>
          <p:cNvSpPr txBox="1">
            <a:spLocks/>
          </p:cNvSpPr>
          <p:nvPr/>
        </p:nvSpPr>
        <p:spPr>
          <a:xfrm>
            <a:off x="93735" y="6317370"/>
            <a:ext cx="11932010" cy="28984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Introduction – 1. </a:t>
            </a:r>
            <a:r>
              <a:rPr lang="en-US" sz="1400" dirty="0" err="1"/>
              <a:t>Présentation</a:t>
            </a:r>
            <a:r>
              <a:rPr lang="en-US" sz="1400" dirty="0"/>
              <a:t> de </a:t>
            </a:r>
            <a:r>
              <a:rPr lang="en-US" sz="1400" dirty="0" err="1"/>
              <a:t>l’entreprise</a:t>
            </a:r>
            <a:r>
              <a:rPr lang="en-US" sz="1400" dirty="0"/>
              <a:t> 2. </a:t>
            </a:r>
            <a:r>
              <a:rPr lang="en-US" sz="1400" dirty="0" err="1"/>
              <a:t>Besoins</a:t>
            </a:r>
            <a:r>
              <a:rPr lang="en-US" sz="1400" dirty="0"/>
              <a:t> client – </a:t>
            </a:r>
            <a:r>
              <a:rPr lang="en-US" sz="1400" dirty="0">
                <a:solidFill>
                  <a:srgbClr val="FFFF00"/>
                </a:solidFill>
              </a:rPr>
              <a:t>3. </a:t>
            </a:r>
            <a:r>
              <a:rPr lang="en-US" sz="1400" dirty="0" err="1">
                <a:solidFill>
                  <a:srgbClr val="FFFF00"/>
                </a:solidFill>
              </a:rPr>
              <a:t>Méthodologie</a:t>
            </a:r>
            <a:r>
              <a:rPr lang="en-US" sz="1400" dirty="0">
                <a:solidFill>
                  <a:srgbClr val="FFFF00"/>
                </a:solidFill>
              </a:rPr>
              <a:t> </a:t>
            </a:r>
            <a:r>
              <a:rPr lang="en-US" sz="1400" dirty="0"/>
              <a:t>– 4. </a:t>
            </a:r>
            <a:r>
              <a:rPr lang="en-US" sz="1400" dirty="0" err="1"/>
              <a:t>Déroulement</a:t>
            </a:r>
            <a:r>
              <a:rPr lang="en-US" sz="1400" dirty="0"/>
              <a:t> – 5. </a:t>
            </a:r>
            <a:r>
              <a:rPr lang="en-US" sz="1400" dirty="0" err="1"/>
              <a:t>Résultats</a:t>
            </a:r>
            <a:r>
              <a:rPr lang="en-US" sz="1400" dirty="0"/>
              <a:t> – 6. </a:t>
            </a:r>
            <a:r>
              <a:rPr lang="en-US" sz="1400" dirty="0" err="1"/>
              <a:t>Bilan</a:t>
            </a:r>
            <a:r>
              <a:rPr lang="en-US" sz="1400" dirty="0"/>
              <a:t> – Conclusion</a:t>
            </a:r>
          </a:p>
        </p:txBody>
      </p:sp>
    </p:spTree>
    <p:extLst>
      <p:ext uri="{BB962C8B-B14F-4D97-AF65-F5344CB8AC3E}">
        <p14:creationId xmlns:p14="http://schemas.microsoft.com/office/powerpoint/2010/main" val="4272631660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3.1 – Gestion de projet</a:t>
            </a:r>
            <a:br>
              <a:rPr lang="fr-FR" dirty="0"/>
            </a:br>
            <a:r>
              <a:rPr lang="fr-FR" dirty="0"/>
              <a:t>Méthode de travail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7" name="Espace réservé du pied de page 5"/>
          <p:cNvSpPr txBox="1">
            <a:spLocks/>
          </p:cNvSpPr>
          <p:nvPr/>
        </p:nvSpPr>
        <p:spPr>
          <a:xfrm>
            <a:off x="93735" y="6317370"/>
            <a:ext cx="11932010" cy="28984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Introduction – 1. </a:t>
            </a:r>
            <a:r>
              <a:rPr lang="en-US" sz="1400" dirty="0" err="1"/>
              <a:t>Présentation</a:t>
            </a:r>
            <a:r>
              <a:rPr lang="en-US" sz="1400" dirty="0"/>
              <a:t> de </a:t>
            </a:r>
            <a:r>
              <a:rPr lang="en-US" sz="1400" dirty="0" err="1"/>
              <a:t>l’entreprise</a:t>
            </a:r>
            <a:r>
              <a:rPr lang="en-US" sz="1400" dirty="0"/>
              <a:t> 2. </a:t>
            </a:r>
            <a:r>
              <a:rPr lang="en-US" sz="1400" dirty="0" err="1"/>
              <a:t>Besoins</a:t>
            </a:r>
            <a:r>
              <a:rPr lang="en-US" sz="1400" dirty="0"/>
              <a:t> client – </a:t>
            </a:r>
            <a:r>
              <a:rPr lang="en-US" sz="1400" dirty="0">
                <a:solidFill>
                  <a:srgbClr val="FFFF00"/>
                </a:solidFill>
              </a:rPr>
              <a:t>3. </a:t>
            </a:r>
            <a:r>
              <a:rPr lang="en-US" sz="1400" dirty="0" err="1">
                <a:solidFill>
                  <a:srgbClr val="FFFF00"/>
                </a:solidFill>
              </a:rPr>
              <a:t>Méthodologie</a:t>
            </a:r>
            <a:r>
              <a:rPr lang="en-US" sz="1400" dirty="0">
                <a:solidFill>
                  <a:srgbClr val="FFFF00"/>
                </a:solidFill>
              </a:rPr>
              <a:t> </a:t>
            </a:r>
            <a:r>
              <a:rPr lang="en-US" sz="1400" dirty="0"/>
              <a:t>– 4. </a:t>
            </a:r>
            <a:r>
              <a:rPr lang="en-US" sz="1400" dirty="0" err="1"/>
              <a:t>Déroulement</a:t>
            </a:r>
            <a:r>
              <a:rPr lang="en-US" sz="1400" dirty="0"/>
              <a:t> – 5. </a:t>
            </a:r>
            <a:r>
              <a:rPr lang="en-US" sz="1400" dirty="0" err="1"/>
              <a:t>Résultats</a:t>
            </a:r>
            <a:r>
              <a:rPr lang="en-US" sz="1400" dirty="0"/>
              <a:t> – 6. </a:t>
            </a:r>
            <a:r>
              <a:rPr lang="en-US" sz="1400" dirty="0" err="1"/>
              <a:t>Bilan</a:t>
            </a:r>
            <a:r>
              <a:rPr lang="en-US" sz="1400" dirty="0"/>
              <a:t> – Conclusion</a:t>
            </a:r>
          </a:p>
        </p:txBody>
      </p:sp>
      <p:pic>
        <p:nvPicPr>
          <p:cNvPr id="1026" name="Picture 2" descr="Méthodes Agile et Scrum : les différences">
            <a:extLst>
              <a:ext uri="{FF2B5EF4-FFF2-40B4-BE49-F238E27FC236}">
                <a16:creationId xmlns:a16="http://schemas.microsoft.com/office/drawing/2014/main" id="{AD196E64-836B-43EB-9398-28AB6C2F7D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1426" y="3163221"/>
            <a:ext cx="7309311" cy="2720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éthode agile : quels bénéfices pour votre projet ?">
            <a:extLst>
              <a:ext uri="{FF2B5EF4-FFF2-40B4-BE49-F238E27FC236}">
                <a16:creationId xmlns:a16="http://schemas.microsoft.com/office/drawing/2014/main" id="{9B357BC7-2DA4-4DAD-9DA8-175E38AC61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3743" y="967758"/>
            <a:ext cx="5466994" cy="2195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lèche : bas 2">
            <a:extLst>
              <a:ext uri="{FF2B5EF4-FFF2-40B4-BE49-F238E27FC236}">
                <a16:creationId xmlns:a16="http://schemas.microsoft.com/office/drawing/2014/main" id="{781B2692-E01D-475D-A779-093B0A206B65}"/>
              </a:ext>
            </a:extLst>
          </p:cNvPr>
          <p:cNvSpPr/>
          <p:nvPr/>
        </p:nvSpPr>
        <p:spPr>
          <a:xfrm rot="19978376">
            <a:off x="7615244" y="2832821"/>
            <a:ext cx="686271" cy="956499"/>
          </a:xfrm>
          <a:prstGeom prst="down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Flèche : bas 8">
            <a:extLst>
              <a:ext uri="{FF2B5EF4-FFF2-40B4-BE49-F238E27FC236}">
                <a16:creationId xmlns:a16="http://schemas.microsoft.com/office/drawing/2014/main" id="{F13A4EAC-8465-454F-9E06-25539F4DA36F}"/>
              </a:ext>
            </a:extLst>
          </p:cNvPr>
          <p:cNvSpPr/>
          <p:nvPr/>
        </p:nvSpPr>
        <p:spPr>
          <a:xfrm rot="1594538">
            <a:off x="9181135" y="2842194"/>
            <a:ext cx="727791" cy="941355"/>
          </a:xfrm>
          <a:prstGeom prst="down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2E8EF9C2-D9B6-43F1-AF28-98DA4EFF6B05}"/>
              </a:ext>
            </a:extLst>
          </p:cNvPr>
          <p:cNvSpPr txBox="1"/>
          <p:nvPr/>
        </p:nvSpPr>
        <p:spPr>
          <a:xfrm>
            <a:off x="764820" y="2902603"/>
            <a:ext cx="360660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Méthode Agile : 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1 Sprint = 1 semaine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6E2CB91C-9048-43AF-8594-3A49CC099C34}"/>
              </a:ext>
            </a:extLst>
          </p:cNvPr>
          <p:cNvSpPr txBox="1"/>
          <p:nvPr/>
        </p:nvSpPr>
        <p:spPr>
          <a:xfrm>
            <a:off x="764820" y="4062592"/>
            <a:ext cx="36066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/>
          </a:p>
          <a:p>
            <a:r>
              <a:rPr lang="fr-FR" dirty="0"/>
              <a:t>Réunion de Sprint </a:t>
            </a:r>
            <a:r>
              <a:rPr lang="fr-FR" dirty="0" err="1"/>
              <a:t>Backlog</a:t>
            </a:r>
            <a:r>
              <a:rPr lang="fr-FR" dirty="0"/>
              <a:t> Réunion de Sprint </a:t>
            </a:r>
            <a:r>
              <a:rPr lang="fr-FR" dirty="0" err="1"/>
              <a:t>Review</a:t>
            </a:r>
            <a:r>
              <a:rPr lang="fr-FR" dirty="0"/>
              <a:t> </a:t>
            </a:r>
          </a:p>
          <a:p>
            <a:endParaRPr lang="fr-FR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F19BB972-7537-43B3-9E6F-2922810AF249}"/>
              </a:ext>
            </a:extLst>
          </p:cNvPr>
          <p:cNvSpPr txBox="1"/>
          <p:nvPr/>
        </p:nvSpPr>
        <p:spPr>
          <a:xfrm>
            <a:off x="4572000" y="4452039"/>
            <a:ext cx="800100" cy="41549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050" b="1" dirty="0">
                <a:solidFill>
                  <a:schemeClr val="bg1"/>
                </a:solidFill>
              </a:rPr>
              <a:t>Disguise’Hub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F7F2085E-0683-46B2-B992-45E7C6DB4609}"/>
              </a:ext>
            </a:extLst>
          </p:cNvPr>
          <p:cNvSpPr txBox="1"/>
          <p:nvPr/>
        </p:nvSpPr>
        <p:spPr>
          <a:xfrm>
            <a:off x="6412230" y="4452039"/>
            <a:ext cx="594360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sz="1200" b="1" dirty="0">
                <a:solidFill>
                  <a:schemeClr val="bg1"/>
                </a:solidFill>
              </a:rPr>
              <a:t>Nous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6E22F2A2-4CC8-4CFA-B5D3-3DE44EB1D01F}"/>
              </a:ext>
            </a:extLst>
          </p:cNvPr>
          <p:cNvSpPr txBox="1"/>
          <p:nvPr/>
        </p:nvSpPr>
        <p:spPr>
          <a:xfrm>
            <a:off x="8168906" y="3446759"/>
            <a:ext cx="1226554" cy="25391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sz="1050" dirty="0">
                <a:solidFill>
                  <a:schemeClr val="bg1"/>
                </a:solidFill>
              </a:rPr>
              <a:t>Maxence KRILL</a:t>
            </a:r>
          </a:p>
        </p:txBody>
      </p:sp>
    </p:spTree>
    <p:extLst>
      <p:ext uri="{BB962C8B-B14F-4D97-AF65-F5344CB8AC3E}">
        <p14:creationId xmlns:p14="http://schemas.microsoft.com/office/powerpoint/2010/main" val="4292654477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3.1 – Gestion de projet</a:t>
            </a:r>
            <a:br>
              <a:rPr lang="fr-FR" dirty="0"/>
            </a:br>
            <a:r>
              <a:rPr lang="fr-FR" dirty="0"/>
              <a:t>					Méthode de travail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7" name="Espace réservé du pied de page 5"/>
          <p:cNvSpPr txBox="1">
            <a:spLocks/>
          </p:cNvSpPr>
          <p:nvPr/>
        </p:nvSpPr>
        <p:spPr>
          <a:xfrm>
            <a:off x="93735" y="6317370"/>
            <a:ext cx="11932010" cy="28984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Introduction – 1. </a:t>
            </a:r>
            <a:r>
              <a:rPr lang="en-US" sz="1400" dirty="0" err="1"/>
              <a:t>Présentation</a:t>
            </a:r>
            <a:r>
              <a:rPr lang="en-US" sz="1400" dirty="0"/>
              <a:t> de </a:t>
            </a:r>
            <a:r>
              <a:rPr lang="en-US" sz="1400" dirty="0" err="1"/>
              <a:t>l’entreprise</a:t>
            </a:r>
            <a:r>
              <a:rPr lang="en-US" sz="1400" dirty="0"/>
              <a:t> 2. </a:t>
            </a:r>
            <a:r>
              <a:rPr lang="en-US" sz="1400" dirty="0" err="1"/>
              <a:t>Besoins</a:t>
            </a:r>
            <a:r>
              <a:rPr lang="en-US" sz="1400" dirty="0"/>
              <a:t> client – </a:t>
            </a:r>
            <a:r>
              <a:rPr lang="en-US" sz="1400" dirty="0">
                <a:solidFill>
                  <a:srgbClr val="FFFF00"/>
                </a:solidFill>
              </a:rPr>
              <a:t>3. </a:t>
            </a:r>
            <a:r>
              <a:rPr lang="en-US" sz="1400" dirty="0" err="1">
                <a:solidFill>
                  <a:srgbClr val="FFFF00"/>
                </a:solidFill>
              </a:rPr>
              <a:t>Méthodologie</a:t>
            </a:r>
            <a:r>
              <a:rPr lang="en-US" sz="1400" dirty="0">
                <a:solidFill>
                  <a:srgbClr val="FFFF00"/>
                </a:solidFill>
              </a:rPr>
              <a:t> </a:t>
            </a:r>
            <a:r>
              <a:rPr lang="en-US" sz="1400" dirty="0"/>
              <a:t>– 4. </a:t>
            </a:r>
            <a:r>
              <a:rPr lang="en-US" sz="1400" dirty="0" err="1"/>
              <a:t>Déroulement</a:t>
            </a:r>
            <a:r>
              <a:rPr lang="en-US" sz="1400" dirty="0"/>
              <a:t> – 5. </a:t>
            </a:r>
            <a:r>
              <a:rPr lang="en-US" sz="1400" dirty="0" err="1"/>
              <a:t>Résultats</a:t>
            </a:r>
            <a:r>
              <a:rPr lang="en-US" sz="1400" dirty="0"/>
              <a:t> – 6. </a:t>
            </a:r>
            <a:r>
              <a:rPr lang="en-US" sz="1400" dirty="0" err="1"/>
              <a:t>Bilan</a:t>
            </a:r>
            <a:r>
              <a:rPr lang="en-US" sz="1400" dirty="0"/>
              <a:t> – Conclusion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27176450-E324-46C0-8262-F96BE6E25090}"/>
              </a:ext>
            </a:extLst>
          </p:cNvPr>
          <p:cNvSpPr txBox="1"/>
          <p:nvPr/>
        </p:nvSpPr>
        <p:spPr>
          <a:xfrm>
            <a:off x="1924896" y="5261084"/>
            <a:ext cx="124038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>
                <a:latin typeface="Arial Rounded MT Bold" panose="020F0704030504030204" pitchFamily="34" charset="0"/>
              </a:rPr>
              <a:t>GANTT DES DIFFERENTS SPRINTS </a:t>
            </a:r>
            <a:endParaRPr lang="fr-FR" sz="2000" dirty="0">
              <a:latin typeface="Arial Rounded MT Bold" panose="020F0704030504030204" pitchFamily="34" charset="0"/>
            </a:endParaRPr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A8C179E0-F2C4-4825-A81C-31D3C718F8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0836" y="4789631"/>
            <a:ext cx="714475" cy="152421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BD3EF09C-F309-498F-B6BA-F495DEB02E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8978" y="4780106"/>
            <a:ext cx="704948" cy="171473"/>
          </a:xfrm>
          <a:prstGeom prst="rect">
            <a:avLst/>
          </a:prstGeom>
        </p:spPr>
      </p:pic>
      <p:pic>
        <p:nvPicPr>
          <p:cNvPr id="26" name="Image 25">
            <a:extLst>
              <a:ext uri="{FF2B5EF4-FFF2-40B4-BE49-F238E27FC236}">
                <a16:creationId xmlns:a16="http://schemas.microsoft.com/office/drawing/2014/main" id="{57FEA14D-0558-4D3B-B3D0-DFA73CFECF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0174" y="4827004"/>
            <a:ext cx="704948" cy="161948"/>
          </a:xfrm>
          <a:prstGeom prst="rect">
            <a:avLst/>
          </a:prstGeom>
        </p:spPr>
      </p:pic>
      <p:sp>
        <p:nvSpPr>
          <p:cNvPr id="27" name="ZoneTexte 26">
            <a:extLst>
              <a:ext uri="{FF2B5EF4-FFF2-40B4-BE49-F238E27FC236}">
                <a16:creationId xmlns:a16="http://schemas.microsoft.com/office/drawing/2014/main" id="{3BB3CB99-0B3D-45CD-9D8C-3A643C389D49}"/>
              </a:ext>
            </a:extLst>
          </p:cNvPr>
          <p:cNvSpPr txBox="1"/>
          <p:nvPr/>
        </p:nvSpPr>
        <p:spPr>
          <a:xfrm>
            <a:off x="3174237" y="4681176"/>
            <a:ext cx="10359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GProj</a:t>
            </a:r>
            <a:endParaRPr lang="fr-FR" dirty="0"/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B7D1E8A4-6869-44F5-8ED4-0BE82343B465}"/>
              </a:ext>
            </a:extLst>
          </p:cNvPr>
          <p:cNvSpPr txBox="1"/>
          <p:nvPr/>
        </p:nvSpPr>
        <p:spPr>
          <a:xfrm>
            <a:off x="6631936" y="4692234"/>
            <a:ext cx="575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BD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E4CA7350-DFCD-4604-B1A0-5375C1AAF398}"/>
              </a:ext>
            </a:extLst>
          </p:cNvPr>
          <p:cNvSpPr txBox="1"/>
          <p:nvPr/>
        </p:nvSpPr>
        <p:spPr>
          <a:xfrm>
            <a:off x="9828475" y="4681176"/>
            <a:ext cx="7582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PHP</a:t>
            </a:r>
          </a:p>
        </p:txBody>
      </p:sp>
      <p:pic>
        <p:nvPicPr>
          <p:cNvPr id="32" name="Image 31">
            <a:extLst>
              <a:ext uri="{FF2B5EF4-FFF2-40B4-BE49-F238E27FC236}">
                <a16:creationId xmlns:a16="http://schemas.microsoft.com/office/drawing/2014/main" id="{B08D370A-74AA-46F5-AF16-65FAF9D366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808" y="2212214"/>
            <a:ext cx="11155680" cy="2389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921275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3.1 – Gestion de projet</a:t>
            </a:r>
            <a:br>
              <a:rPr lang="fr-FR" dirty="0"/>
            </a:br>
            <a:r>
              <a:rPr lang="fr-FR" dirty="0"/>
              <a:t>					Méthode de travail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7" name="Espace réservé du pied de page 5"/>
          <p:cNvSpPr txBox="1">
            <a:spLocks/>
          </p:cNvSpPr>
          <p:nvPr/>
        </p:nvSpPr>
        <p:spPr>
          <a:xfrm>
            <a:off x="93735" y="6317370"/>
            <a:ext cx="11932010" cy="28984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Introduction – 1. </a:t>
            </a:r>
            <a:r>
              <a:rPr lang="en-US" sz="1400" dirty="0" err="1"/>
              <a:t>Présentation</a:t>
            </a:r>
            <a:r>
              <a:rPr lang="en-US" sz="1400" dirty="0"/>
              <a:t> de </a:t>
            </a:r>
            <a:r>
              <a:rPr lang="en-US" sz="1400" dirty="0" err="1"/>
              <a:t>l’entreprise</a:t>
            </a:r>
            <a:r>
              <a:rPr lang="en-US" sz="1400" dirty="0"/>
              <a:t> 2. </a:t>
            </a:r>
            <a:r>
              <a:rPr lang="en-US" sz="1400" dirty="0" err="1"/>
              <a:t>Besoins</a:t>
            </a:r>
            <a:r>
              <a:rPr lang="en-US" sz="1400" dirty="0"/>
              <a:t> client – </a:t>
            </a:r>
            <a:r>
              <a:rPr lang="en-US" sz="1400" dirty="0">
                <a:solidFill>
                  <a:srgbClr val="FFFF00"/>
                </a:solidFill>
              </a:rPr>
              <a:t>3. </a:t>
            </a:r>
            <a:r>
              <a:rPr lang="en-US" sz="1400" dirty="0" err="1">
                <a:solidFill>
                  <a:srgbClr val="FFFF00"/>
                </a:solidFill>
              </a:rPr>
              <a:t>Méthodologie</a:t>
            </a:r>
            <a:r>
              <a:rPr lang="en-US" sz="1400" dirty="0">
                <a:solidFill>
                  <a:srgbClr val="FFFF00"/>
                </a:solidFill>
              </a:rPr>
              <a:t> </a:t>
            </a:r>
            <a:r>
              <a:rPr lang="en-US" sz="1400" dirty="0"/>
              <a:t>– 4. </a:t>
            </a:r>
            <a:r>
              <a:rPr lang="en-US" sz="1400" dirty="0" err="1"/>
              <a:t>Déroulement</a:t>
            </a:r>
            <a:r>
              <a:rPr lang="en-US" sz="1400" dirty="0"/>
              <a:t> – 5. </a:t>
            </a:r>
            <a:r>
              <a:rPr lang="en-US" sz="1400" dirty="0" err="1"/>
              <a:t>Résultats</a:t>
            </a:r>
            <a:r>
              <a:rPr lang="en-US" sz="1400" dirty="0"/>
              <a:t> – 6. </a:t>
            </a:r>
            <a:r>
              <a:rPr lang="en-US" sz="1400" dirty="0" err="1"/>
              <a:t>Bilan</a:t>
            </a:r>
            <a:r>
              <a:rPr lang="en-US" sz="1400" dirty="0"/>
              <a:t> – Conclusion</a:t>
            </a: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89A9295C-1B62-40E3-8941-8F21CD65611B}"/>
              </a:ext>
            </a:extLst>
          </p:cNvPr>
          <p:cNvSpPr txBox="1">
            <a:spLocks/>
          </p:cNvSpPr>
          <p:nvPr/>
        </p:nvSpPr>
        <p:spPr>
          <a:xfrm>
            <a:off x="1141413" y="5082871"/>
            <a:ext cx="2095082" cy="13975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z="1400" dirty="0">
                <a:solidFill>
                  <a:schemeClr val="tx1"/>
                </a:solidFill>
              </a:rPr>
              <a:t>ORDRE DU JOUR </a:t>
            </a:r>
          </a:p>
        </p:txBody>
      </p:sp>
      <p:sp>
        <p:nvSpPr>
          <p:cNvPr id="6" name="Flèche : droite 5">
            <a:extLst>
              <a:ext uri="{FF2B5EF4-FFF2-40B4-BE49-F238E27FC236}">
                <a16:creationId xmlns:a16="http://schemas.microsoft.com/office/drawing/2014/main" id="{A52378CF-0F0B-4BB5-8EB8-B100C4D8ECF4}"/>
              </a:ext>
            </a:extLst>
          </p:cNvPr>
          <p:cNvSpPr/>
          <p:nvPr/>
        </p:nvSpPr>
        <p:spPr>
          <a:xfrm>
            <a:off x="3419225" y="3633536"/>
            <a:ext cx="998621" cy="457200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E4DC9D5A-0DF6-4A1F-A04C-62FB984FE269}"/>
              </a:ext>
            </a:extLst>
          </p:cNvPr>
          <p:cNvSpPr txBox="1">
            <a:spLocks/>
          </p:cNvSpPr>
          <p:nvPr/>
        </p:nvSpPr>
        <p:spPr>
          <a:xfrm>
            <a:off x="1293813" y="7620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fr-FR" dirty="0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4CFBD1A9-66BD-4C64-9B8D-8654AF7B6F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6053" y="2232615"/>
            <a:ext cx="2884387" cy="3106643"/>
          </a:xfrm>
          <a:prstGeom prst="rect">
            <a:avLst/>
          </a:prstGeom>
        </p:spPr>
      </p:pic>
      <p:sp>
        <p:nvSpPr>
          <p:cNvPr id="13" name="Titre 1">
            <a:extLst>
              <a:ext uri="{FF2B5EF4-FFF2-40B4-BE49-F238E27FC236}">
                <a16:creationId xmlns:a16="http://schemas.microsoft.com/office/drawing/2014/main" id="{61DDE779-1919-4C77-AC83-B7910704C692}"/>
              </a:ext>
            </a:extLst>
          </p:cNvPr>
          <p:cNvSpPr txBox="1">
            <a:spLocks/>
          </p:cNvSpPr>
          <p:nvPr/>
        </p:nvSpPr>
        <p:spPr>
          <a:xfrm>
            <a:off x="9089966" y="5079208"/>
            <a:ext cx="2095082" cy="11810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z="1400" dirty="0">
                <a:solidFill>
                  <a:schemeClr val="tx1"/>
                </a:solidFill>
              </a:rPr>
              <a:t>COMPTE RENDU DE LA REUNION + analyse</a:t>
            </a:r>
          </a:p>
        </p:txBody>
      </p:sp>
      <p:sp>
        <p:nvSpPr>
          <p:cNvPr id="15" name="Flèche : droite 14">
            <a:extLst>
              <a:ext uri="{FF2B5EF4-FFF2-40B4-BE49-F238E27FC236}">
                <a16:creationId xmlns:a16="http://schemas.microsoft.com/office/drawing/2014/main" id="{8C6AA486-441E-445F-9A34-AA737740400E}"/>
              </a:ext>
            </a:extLst>
          </p:cNvPr>
          <p:cNvSpPr/>
          <p:nvPr/>
        </p:nvSpPr>
        <p:spPr>
          <a:xfrm>
            <a:off x="7599707" y="3633536"/>
            <a:ext cx="998621" cy="457200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Titre 1">
            <a:extLst>
              <a:ext uri="{FF2B5EF4-FFF2-40B4-BE49-F238E27FC236}">
                <a16:creationId xmlns:a16="http://schemas.microsoft.com/office/drawing/2014/main" id="{7AD33BA9-9F85-4941-A0BB-172F89074B3A}"/>
              </a:ext>
            </a:extLst>
          </p:cNvPr>
          <p:cNvSpPr txBox="1">
            <a:spLocks/>
          </p:cNvSpPr>
          <p:nvPr/>
        </p:nvSpPr>
        <p:spPr>
          <a:xfrm>
            <a:off x="4915313" y="5029865"/>
            <a:ext cx="2505375" cy="13975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fr-FR" sz="1400" dirty="0">
                <a:solidFill>
                  <a:schemeClr val="tx1"/>
                </a:solidFill>
              </a:rPr>
              <a:t>REUNION + Prise de note </a:t>
            </a:r>
            <a:r>
              <a:rPr lang="fr-FR" sz="1400" dirty="0" err="1">
                <a:solidFill>
                  <a:schemeClr val="tx1"/>
                </a:solidFill>
              </a:rPr>
              <a:t>pdnt</a:t>
            </a:r>
            <a:r>
              <a:rPr lang="fr-FR" sz="1400" dirty="0">
                <a:solidFill>
                  <a:schemeClr val="tx1"/>
                </a:solidFill>
              </a:rPr>
              <a:t> </a:t>
            </a:r>
            <a:r>
              <a:rPr lang="fr-FR" sz="1400" dirty="0" err="1">
                <a:solidFill>
                  <a:schemeClr val="tx1"/>
                </a:solidFill>
              </a:rPr>
              <a:t>reunion</a:t>
            </a:r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17" name="Flèche : droite 16">
            <a:extLst>
              <a:ext uri="{FF2B5EF4-FFF2-40B4-BE49-F238E27FC236}">
                <a16:creationId xmlns:a16="http://schemas.microsoft.com/office/drawing/2014/main" id="{D9079D4E-E036-4243-AAA9-D3DE08D46F7E}"/>
              </a:ext>
            </a:extLst>
          </p:cNvPr>
          <p:cNvSpPr/>
          <p:nvPr/>
        </p:nvSpPr>
        <p:spPr>
          <a:xfrm>
            <a:off x="3394867" y="5451504"/>
            <a:ext cx="998621" cy="457200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Flèche : droite 17">
            <a:extLst>
              <a:ext uri="{FF2B5EF4-FFF2-40B4-BE49-F238E27FC236}">
                <a16:creationId xmlns:a16="http://schemas.microsoft.com/office/drawing/2014/main" id="{18C2E3C0-A3E2-466E-9C0C-08CF0931C4A0}"/>
              </a:ext>
            </a:extLst>
          </p:cNvPr>
          <p:cNvSpPr/>
          <p:nvPr/>
        </p:nvSpPr>
        <p:spPr>
          <a:xfrm>
            <a:off x="7599707" y="5451504"/>
            <a:ext cx="998621" cy="457200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7B1392AE-6CE5-4895-B9A6-BECBEAE78C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750" t="17358" r="-471" b="17369"/>
          <a:stretch/>
        </p:blipFill>
        <p:spPr>
          <a:xfrm>
            <a:off x="4462485" y="2936108"/>
            <a:ext cx="3103604" cy="1731994"/>
          </a:xfrm>
          <a:prstGeom prst="rect">
            <a:avLst/>
          </a:prstGeom>
        </p:spPr>
      </p:pic>
      <p:sp>
        <p:nvSpPr>
          <p:cNvPr id="12" name="AutoShape 2">
            <a:extLst>
              <a:ext uri="{FF2B5EF4-FFF2-40B4-BE49-F238E27FC236}">
                <a16:creationId xmlns:a16="http://schemas.microsoft.com/office/drawing/2014/main" id="{FE33BDEF-0741-4229-97FA-D544D9F3DF8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8A91B422-E427-4036-AFA2-551CAACA8A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016" y="2344860"/>
            <a:ext cx="2399738" cy="3106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6485084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59181" y="429130"/>
            <a:ext cx="9905998" cy="1905000"/>
          </a:xfrm>
        </p:spPr>
        <p:txBody>
          <a:bodyPr/>
          <a:lstStyle/>
          <a:p>
            <a:r>
              <a:rPr lang="fr-FR" dirty="0"/>
              <a:t>3.1 – Gestion de projet </a:t>
            </a:r>
            <a:br>
              <a:rPr lang="fr-FR" dirty="0"/>
            </a:br>
            <a:r>
              <a:rPr lang="fr-FR" dirty="0"/>
              <a:t>						Méthode de travail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7" name="Espace réservé du pied de page 5"/>
          <p:cNvSpPr txBox="1">
            <a:spLocks/>
          </p:cNvSpPr>
          <p:nvPr/>
        </p:nvSpPr>
        <p:spPr>
          <a:xfrm>
            <a:off x="93735" y="6317370"/>
            <a:ext cx="11932010" cy="28984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Introduction – 1. </a:t>
            </a:r>
            <a:r>
              <a:rPr lang="en-US" sz="1400" dirty="0" err="1"/>
              <a:t>Présentation</a:t>
            </a:r>
            <a:r>
              <a:rPr lang="en-US" sz="1400" dirty="0"/>
              <a:t> de </a:t>
            </a:r>
            <a:r>
              <a:rPr lang="en-US" sz="1400" dirty="0" err="1"/>
              <a:t>l’entreprise</a:t>
            </a:r>
            <a:r>
              <a:rPr lang="en-US" sz="1400" dirty="0"/>
              <a:t> 2. </a:t>
            </a:r>
            <a:r>
              <a:rPr lang="en-US" sz="1400" dirty="0" err="1"/>
              <a:t>Besoins</a:t>
            </a:r>
            <a:r>
              <a:rPr lang="en-US" sz="1400" dirty="0"/>
              <a:t> client – </a:t>
            </a:r>
            <a:r>
              <a:rPr lang="en-US" sz="1400" dirty="0">
                <a:solidFill>
                  <a:srgbClr val="FFFF00"/>
                </a:solidFill>
              </a:rPr>
              <a:t>3. </a:t>
            </a:r>
            <a:r>
              <a:rPr lang="en-US" sz="1400" dirty="0" err="1">
                <a:solidFill>
                  <a:srgbClr val="FFFF00"/>
                </a:solidFill>
              </a:rPr>
              <a:t>Méthodologie</a:t>
            </a:r>
            <a:r>
              <a:rPr lang="en-US" sz="1400" dirty="0">
                <a:solidFill>
                  <a:srgbClr val="FFFF00"/>
                </a:solidFill>
              </a:rPr>
              <a:t> </a:t>
            </a:r>
            <a:r>
              <a:rPr lang="en-US" sz="1400" dirty="0"/>
              <a:t>– 4. </a:t>
            </a:r>
            <a:r>
              <a:rPr lang="en-US" sz="1400" dirty="0" err="1"/>
              <a:t>Déroulement</a:t>
            </a:r>
            <a:r>
              <a:rPr lang="en-US" sz="1400" dirty="0"/>
              <a:t> – 5. </a:t>
            </a:r>
            <a:r>
              <a:rPr lang="en-US" sz="1400" dirty="0" err="1"/>
              <a:t>Résultats</a:t>
            </a:r>
            <a:r>
              <a:rPr lang="en-US" sz="1400" dirty="0"/>
              <a:t> – 6. </a:t>
            </a:r>
            <a:r>
              <a:rPr lang="en-US" sz="1400" dirty="0" err="1"/>
              <a:t>Bilan</a:t>
            </a:r>
            <a:r>
              <a:rPr lang="en-US" sz="1400" dirty="0"/>
              <a:t> – Conclusion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1380BF16-96DA-4787-B225-0F01C5498B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6200" y="2192329"/>
            <a:ext cx="674370" cy="674370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C6279450-C46D-400D-AF13-7855F642AD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3848" y="5081858"/>
            <a:ext cx="674370" cy="674370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7B68529D-CCE6-4F17-998B-3A5D727308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3848" y="4147173"/>
            <a:ext cx="674370" cy="674370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5BB8688F-97D3-4254-8CE9-5D03B949B7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3848" y="3096327"/>
            <a:ext cx="674370" cy="674370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B7C335F2-A43D-4DB5-8F93-9386BA61A0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0230" y="2214750"/>
            <a:ext cx="674370" cy="674370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14DC0308-3AD2-4295-B780-6D1196F47B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6200" y="3180450"/>
            <a:ext cx="674370" cy="674370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062B6002-940B-4C71-A078-028A022643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7316" y="4143253"/>
            <a:ext cx="674370" cy="674370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2D92D098-079D-4E23-A222-9695F110B8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6200" y="5110431"/>
            <a:ext cx="674370" cy="674370"/>
          </a:xfrm>
          <a:prstGeom prst="rect">
            <a:avLst/>
          </a:prstGeom>
        </p:spPr>
      </p:pic>
      <p:sp>
        <p:nvSpPr>
          <p:cNvPr id="24" name="ZoneTexte 23">
            <a:extLst>
              <a:ext uri="{FF2B5EF4-FFF2-40B4-BE49-F238E27FC236}">
                <a16:creationId xmlns:a16="http://schemas.microsoft.com/office/drawing/2014/main" id="{2EB089AC-1DF8-44A8-8847-584FF1D4A523}"/>
              </a:ext>
            </a:extLst>
          </p:cNvPr>
          <p:cNvSpPr txBox="1"/>
          <p:nvPr/>
        </p:nvSpPr>
        <p:spPr>
          <a:xfrm>
            <a:off x="2256550" y="2351548"/>
            <a:ext cx="60979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Communication claire 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E712A4C6-2018-466B-9BD0-97E09AD8AA0F}"/>
              </a:ext>
            </a:extLst>
          </p:cNvPr>
          <p:cNvSpPr txBox="1"/>
          <p:nvPr/>
        </p:nvSpPr>
        <p:spPr>
          <a:xfrm>
            <a:off x="2257412" y="3293288"/>
            <a:ext cx="60979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Respect des délais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CEB6418A-6920-4407-9054-77F0CD8D0765}"/>
              </a:ext>
            </a:extLst>
          </p:cNvPr>
          <p:cNvSpPr txBox="1"/>
          <p:nvPr/>
        </p:nvSpPr>
        <p:spPr>
          <a:xfrm>
            <a:off x="7465060" y="2396172"/>
            <a:ext cx="60979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Collaboration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5A1A5C1C-08AD-4BD8-ADE8-401E14D6AF89}"/>
              </a:ext>
            </a:extLst>
          </p:cNvPr>
          <p:cNvSpPr txBox="1"/>
          <p:nvPr/>
        </p:nvSpPr>
        <p:spPr>
          <a:xfrm>
            <a:off x="2256550" y="4200406"/>
            <a:ext cx="60979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Flexibilité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DD737707-102D-4BEE-AC88-F0E00CB14150}"/>
              </a:ext>
            </a:extLst>
          </p:cNvPr>
          <p:cNvSpPr txBox="1"/>
          <p:nvPr/>
        </p:nvSpPr>
        <p:spPr>
          <a:xfrm>
            <a:off x="2256550" y="5234377"/>
            <a:ext cx="60979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Responsabilité individuelle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525D80E6-FE24-4E7B-9CDE-D38AA828DA53}"/>
              </a:ext>
            </a:extLst>
          </p:cNvPr>
          <p:cNvSpPr txBox="1"/>
          <p:nvPr/>
        </p:nvSpPr>
        <p:spPr>
          <a:xfrm>
            <a:off x="7465060" y="4235984"/>
            <a:ext cx="60979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Autonomie équilibrée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90710827-4174-4C94-9F77-0238E4ABCA53}"/>
              </a:ext>
            </a:extLst>
          </p:cNvPr>
          <p:cNvSpPr txBox="1"/>
          <p:nvPr/>
        </p:nvSpPr>
        <p:spPr>
          <a:xfrm>
            <a:off x="7496099" y="3337657"/>
            <a:ext cx="60979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Résolution constructive des conflits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B460B03C-9EE5-4B34-A7C6-0F03FC2C21A3}"/>
              </a:ext>
            </a:extLst>
          </p:cNvPr>
          <p:cNvSpPr txBox="1"/>
          <p:nvPr/>
        </p:nvSpPr>
        <p:spPr>
          <a:xfrm>
            <a:off x="7465060" y="5238567"/>
            <a:ext cx="60979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Constructivité face aux erreurs</a:t>
            </a:r>
          </a:p>
        </p:txBody>
      </p:sp>
    </p:spTree>
    <p:extLst>
      <p:ext uri="{BB962C8B-B14F-4D97-AF65-F5344CB8AC3E}">
        <p14:creationId xmlns:p14="http://schemas.microsoft.com/office/powerpoint/2010/main" val="1705082305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3.1 – Gestion de projet</a:t>
            </a:r>
            <a:br>
              <a:rPr lang="fr-FR" dirty="0"/>
            </a:br>
            <a:r>
              <a:rPr lang="fr-FR" dirty="0"/>
              <a:t>					  Méthode de travail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7" name="Espace réservé du pied de page 5"/>
          <p:cNvSpPr txBox="1">
            <a:spLocks/>
          </p:cNvSpPr>
          <p:nvPr/>
        </p:nvSpPr>
        <p:spPr>
          <a:xfrm>
            <a:off x="93735" y="6317370"/>
            <a:ext cx="11932010" cy="28984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Introduction – 1. </a:t>
            </a:r>
            <a:r>
              <a:rPr lang="en-US" sz="1400" dirty="0" err="1"/>
              <a:t>Présentation</a:t>
            </a:r>
            <a:r>
              <a:rPr lang="en-US" sz="1400" dirty="0"/>
              <a:t> de </a:t>
            </a:r>
            <a:r>
              <a:rPr lang="en-US" sz="1400" dirty="0" err="1"/>
              <a:t>l’entreprise</a:t>
            </a:r>
            <a:r>
              <a:rPr lang="en-US" sz="1400" dirty="0"/>
              <a:t> 2. </a:t>
            </a:r>
            <a:r>
              <a:rPr lang="en-US" sz="1400" dirty="0" err="1"/>
              <a:t>Besoins</a:t>
            </a:r>
            <a:r>
              <a:rPr lang="en-US" sz="1400" dirty="0"/>
              <a:t> client – </a:t>
            </a:r>
            <a:r>
              <a:rPr lang="en-US" sz="1400" dirty="0">
                <a:solidFill>
                  <a:srgbClr val="FFFF00"/>
                </a:solidFill>
              </a:rPr>
              <a:t>3. </a:t>
            </a:r>
            <a:r>
              <a:rPr lang="en-US" sz="1400" dirty="0" err="1">
                <a:solidFill>
                  <a:srgbClr val="FFFF00"/>
                </a:solidFill>
              </a:rPr>
              <a:t>Méthodologie</a:t>
            </a:r>
            <a:r>
              <a:rPr lang="en-US" sz="1400" dirty="0">
                <a:solidFill>
                  <a:srgbClr val="FFFF00"/>
                </a:solidFill>
              </a:rPr>
              <a:t> </a:t>
            </a:r>
            <a:r>
              <a:rPr lang="en-US" sz="1400" dirty="0"/>
              <a:t>– 4. </a:t>
            </a:r>
            <a:r>
              <a:rPr lang="en-US" sz="1400" dirty="0" err="1"/>
              <a:t>Déroulement</a:t>
            </a:r>
            <a:r>
              <a:rPr lang="en-US" sz="1400" dirty="0"/>
              <a:t> – 5. </a:t>
            </a:r>
            <a:r>
              <a:rPr lang="en-US" sz="1400" dirty="0" err="1"/>
              <a:t>Résultats</a:t>
            </a:r>
            <a:r>
              <a:rPr lang="en-US" sz="1400" dirty="0"/>
              <a:t> – 6. </a:t>
            </a:r>
            <a:r>
              <a:rPr lang="en-US" sz="1400" dirty="0" err="1"/>
              <a:t>Bilan</a:t>
            </a:r>
            <a:r>
              <a:rPr lang="en-US" sz="1400" dirty="0"/>
              <a:t> – Conclusion</a:t>
            </a:r>
          </a:p>
        </p:txBody>
      </p:sp>
      <p:sp>
        <p:nvSpPr>
          <p:cNvPr id="4" name="Flèche : chevron 3">
            <a:extLst>
              <a:ext uri="{FF2B5EF4-FFF2-40B4-BE49-F238E27FC236}">
                <a16:creationId xmlns:a16="http://schemas.microsoft.com/office/drawing/2014/main" id="{7D2D3C2C-152E-4D69-BC4B-7D3C6CC23C70}"/>
              </a:ext>
            </a:extLst>
          </p:cNvPr>
          <p:cNvSpPr/>
          <p:nvPr/>
        </p:nvSpPr>
        <p:spPr>
          <a:xfrm>
            <a:off x="192505" y="2791326"/>
            <a:ext cx="2514600" cy="1347537"/>
          </a:xfrm>
          <a:prstGeom prst="chevron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Définir un objectif</a:t>
            </a:r>
          </a:p>
        </p:txBody>
      </p:sp>
      <p:sp>
        <p:nvSpPr>
          <p:cNvPr id="13" name="Flèche : chevron 12">
            <a:extLst>
              <a:ext uri="{FF2B5EF4-FFF2-40B4-BE49-F238E27FC236}">
                <a16:creationId xmlns:a16="http://schemas.microsoft.com/office/drawing/2014/main" id="{7461515F-CFCC-4B01-A26E-9A375E24D57D}"/>
              </a:ext>
            </a:extLst>
          </p:cNvPr>
          <p:cNvSpPr/>
          <p:nvPr/>
        </p:nvSpPr>
        <p:spPr>
          <a:xfrm>
            <a:off x="2202490" y="2779296"/>
            <a:ext cx="2631645" cy="1359567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Cadrer le problème</a:t>
            </a:r>
          </a:p>
        </p:txBody>
      </p:sp>
      <p:sp>
        <p:nvSpPr>
          <p:cNvPr id="17" name="Flèche : chevron 16">
            <a:extLst>
              <a:ext uri="{FF2B5EF4-FFF2-40B4-BE49-F238E27FC236}">
                <a16:creationId xmlns:a16="http://schemas.microsoft.com/office/drawing/2014/main" id="{BA5A169E-86C0-4C5C-9AF9-348CED186984}"/>
              </a:ext>
            </a:extLst>
          </p:cNvPr>
          <p:cNvSpPr/>
          <p:nvPr/>
        </p:nvSpPr>
        <p:spPr>
          <a:xfrm>
            <a:off x="4329520" y="2791326"/>
            <a:ext cx="2884151" cy="1359567"/>
          </a:xfrm>
          <a:prstGeom prst="chevron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Identifier alternatives</a:t>
            </a:r>
          </a:p>
        </p:txBody>
      </p:sp>
      <p:sp>
        <p:nvSpPr>
          <p:cNvPr id="18" name="Flèche : chevron 17">
            <a:extLst>
              <a:ext uri="{FF2B5EF4-FFF2-40B4-BE49-F238E27FC236}">
                <a16:creationId xmlns:a16="http://schemas.microsoft.com/office/drawing/2014/main" id="{A23DB160-D8AA-4163-8578-A6B3EE0209E7}"/>
              </a:ext>
            </a:extLst>
          </p:cNvPr>
          <p:cNvSpPr/>
          <p:nvPr/>
        </p:nvSpPr>
        <p:spPr>
          <a:xfrm>
            <a:off x="6657630" y="2808342"/>
            <a:ext cx="2884151" cy="1359567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Evaluer alternatives</a:t>
            </a:r>
          </a:p>
        </p:txBody>
      </p:sp>
      <p:sp>
        <p:nvSpPr>
          <p:cNvPr id="19" name="Flèche : chevron 18">
            <a:extLst>
              <a:ext uri="{FF2B5EF4-FFF2-40B4-BE49-F238E27FC236}">
                <a16:creationId xmlns:a16="http://schemas.microsoft.com/office/drawing/2014/main" id="{E69DE8FA-6877-4677-BB13-89C85E4CBD6C}"/>
              </a:ext>
            </a:extLst>
          </p:cNvPr>
          <p:cNvSpPr/>
          <p:nvPr/>
        </p:nvSpPr>
        <p:spPr>
          <a:xfrm>
            <a:off x="8985741" y="2808342"/>
            <a:ext cx="2757080" cy="1359567"/>
          </a:xfrm>
          <a:prstGeom prst="chevron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Faire le bon choix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BA060231-C69D-40F1-A69A-CC7AF731E115}"/>
              </a:ext>
            </a:extLst>
          </p:cNvPr>
          <p:cNvSpPr txBox="1"/>
          <p:nvPr/>
        </p:nvSpPr>
        <p:spPr>
          <a:xfrm>
            <a:off x="2009986" y="4461651"/>
            <a:ext cx="124038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/>
              <a:t>Processus de la prise de décisions</a:t>
            </a:r>
            <a:endParaRPr lang="fr-FR" sz="2000" dirty="0"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1388928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3.1 – Gestion de projet</a:t>
            </a:r>
            <a:br>
              <a:rPr lang="fr-FR" dirty="0"/>
            </a:br>
            <a:r>
              <a:rPr lang="fr-FR" dirty="0"/>
              <a:t>					Méthode de travail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7" name="Espace réservé du pied de page 5"/>
          <p:cNvSpPr txBox="1">
            <a:spLocks/>
          </p:cNvSpPr>
          <p:nvPr/>
        </p:nvSpPr>
        <p:spPr>
          <a:xfrm>
            <a:off x="93735" y="6317370"/>
            <a:ext cx="11932010" cy="28984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Introduction – 1. </a:t>
            </a:r>
            <a:r>
              <a:rPr lang="en-US" sz="1400" dirty="0" err="1"/>
              <a:t>Présentation</a:t>
            </a:r>
            <a:r>
              <a:rPr lang="en-US" sz="1400" dirty="0"/>
              <a:t> de </a:t>
            </a:r>
            <a:r>
              <a:rPr lang="en-US" sz="1400" dirty="0" err="1"/>
              <a:t>l’entreprise</a:t>
            </a:r>
            <a:r>
              <a:rPr lang="en-US" sz="1400" dirty="0"/>
              <a:t> 2. </a:t>
            </a:r>
            <a:r>
              <a:rPr lang="en-US" sz="1400" dirty="0" err="1"/>
              <a:t>Besoins</a:t>
            </a:r>
            <a:r>
              <a:rPr lang="en-US" sz="1400" dirty="0"/>
              <a:t> client – </a:t>
            </a:r>
            <a:r>
              <a:rPr lang="en-US" sz="1400" dirty="0">
                <a:solidFill>
                  <a:srgbClr val="FFFF00"/>
                </a:solidFill>
              </a:rPr>
              <a:t>3. </a:t>
            </a:r>
            <a:r>
              <a:rPr lang="en-US" sz="1400" dirty="0" err="1">
                <a:solidFill>
                  <a:srgbClr val="FFFF00"/>
                </a:solidFill>
              </a:rPr>
              <a:t>Méthodologie</a:t>
            </a:r>
            <a:r>
              <a:rPr lang="en-US" sz="1400" dirty="0">
                <a:solidFill>
                  <a:srgbClr val="FFFF00"/>
                </a:solidFill>
              </a:rPr>
              <a:t> </a:t>
            </a:r>
            <a:r>
              <a:rPr lang="en-US" sz="1400" dirty="0"/>
              <a:t>– 4. </a:t>
            </a:r>
            <a:r>
              <a:rPr lang="en-US" sz="1400" dirty="0" err="1"/>
              <a:t>Déroulement</a:t>
            </a:r>
            <a:r>
              <a:rPr lang="en-US" sz="1400" dirty="0"/>
              <a:t> – 5. </a:t>
            </a:r>
            <a:r>
              <a:rPr lang="en-US" sz="1400" dirty="0" err="1"/>
              <a:t>Résultats</a:t>
            </a:r>
            <a:r>
              <a:rPr lang="en-US" sz="1400" dirty="0"/>
              <a:t> – 6. </a:t>
            </a:r>
            <a:r>
              <a:rPr lang="en-US" sz="1400" dirty="0" err="1"/>
              <a:t>Bilan</a:t>
            </a:r>
            <a:r>
              <a:rPr lang="en-US" sz="1400" dirty="0"/>
              <a:t> – Conclusion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34AFC64B-9E14-4B1F-A3EA-1F5CD291C651}"/>
              </a:ext>
            </a:extLst>
          </p:cNvPr>
          <p:cNvSpPr txBox="1"/>
          <p:nvPr/>
        </p:nvSpPr>
        <p:spPr>
          <a:xfrm>
            <a:off x="1586581" y="2352998"/>
            <a:ext cx="8710863" cy="3203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34950" indent="-6350">
              <a:lnSpc>
                <a:spcPct val="110000"/>
              </a:lnSpc>
              <a:spcAft>
                <a:spcPts val="1495"/>
              </a:spcAft>
            </a:pPr>
            <a:r>
              <a:rPr lang="fr-FR" sz="2400" dirty="0"/>
              <a:t>Exemple de répartition des tâches sur le premier Sprint : </a:t>
            </a:r>
            <a:endParaRPr lang="fr-FR" sz="24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234950" indent="-6350">
              <a:lnSpc>
                <a:spcPct val="110000"/>
              </a:lnSpc>
              <a:spcAft>
                <a:spcPts val="1495"/>
              </a:spcAft>
            </a:pPr>
            <a:endParaRPr lang="fr-FR" sz="24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234950" indent="-6350">
              <a:lnSpc>
                <a:spcPct val="110000"/>
              </a:lnSpc>
              <a:spcAft>
                <a:spcPts val="1495"/>
              </a:spcAft>
            </a:pPr>
            <a:r>
              <a:rPr lang="fr-FR" sz="20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Marwan : Création Diapo et DSS IOT</a:t>
            </a:r>
          </a:p>
          <a:p>
            <a:pPr marL="234950" indent="-6350">
              <a:lnSpc>
                <a:spcPct val="110000"/>
              </a:lnSpc>
              <a:spcAft>
                <a:spcPts val="1495"/>
              </a:spcAft>
            </a:pPr>
            <a:r>
              <a:rPr lang="fr-FR" sz="20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Angelo : Diagramme Use Case + Diagrammes de Classes BD</a:t>
            </a:r>
          </a:p>
          <a:p>
            <a:pPr marL="234950" indent="-6350">
              <a:lnSpc>
                <a:spcPct val="110000"/>
              </a:lnSpc>
              <a:spcAft>
                <a:spcPts val="1495"/>
              </a:spcAft>
            </a:pPr>
            <a:r>
              <a:rPr lang="fr-FR" sz="20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Maxence : Création GitHub + IOT</a:t>
            </a:r>
          </a:p>
          <a:p>
            <a:pPr marL="234950" indent="-6350">
              <a:lnSpc>
                <a:spcPct val="110000"/>
              </a:lnSpc>
              <a:spcAft>
                <a:spcPts val="1495"/>
              </a:spcAft>
            </a:pPr>
            <a:r>
              <a:rPr lang="fr-FR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Guychel</a:t>
            </a:r>
            <a:r>
              <a:rPr lang="fr-FR" sz="20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: Diagramme DSS BD PHP + IOT</a:t>
            </a:r>
            <a:endParaRPr lang="fr-FR" sz="24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8464587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06741" y="-39618"/>
            <a:ext cx="9905998" cy="1905000"/>
          </a:xfrm>
        </p:spPr>
        <p:txBody>
          <a:bodyPr/>
          <a:lstStyle/>
          <a:p>
            <a:r>
              <a:rPr lang="fr-FR" dirty="0"/>
              <a:t>3.1 – Gestion de projet</a:t>
            </a:r>
            <a:br>
              <a:rPr lang="fr-FR" dirty="0"/>
            </a:br>
            <a:r>
              <a:rPr lang="fr-FR" dirty="0"/>
              <a:t>					   Méthode de travail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7" name="Espace réservé du pied de page 5"/>
          <p:cNvSpPr txBox="1">
            <a:spLocks/>
          </p:cNvSpPr>
          <p:nvPr/>
        </p:nvSpPr>
        <p:spPr>
          <a:xfrm>
            <a:off x="93735" y="6317370"/>
            <a:ext cx="11932010" cy="28984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Introduction – 1. </a:t>
            </a:r>
            <a:r>
              <a:rPr lang="en-US" sz="1400" dirty="0" err="1"/>
              <a:t>Présentation</a:t>
            </a:r>
            <a:r>
              <a:rPr lang="en-US" sz="1400" dirty="0"/>
              <a:t> de </a:t>
            </a:r>
            <a:r>
              <a:rPr lang="en-US" sz="1400" dirty="0" err="1"/>
              <a:t>l’entreprise</a:t>
            </a:r>
            <a:r>
              <a:rPr lang="en-US" sz="1400" dirty="0"/>
              <a:t> 2. </a:t>
            </a:r>
            <a:r>
              <a:rPr lang="en-US" sz="1400" dirty="0" err="1"/>
              <a:t>Besoins</a:t>
            </a:r>
            <a:r>
              <a:rPr lang="en-US" sz="1400" dirty="0"/>
              <a:t> client – </a:t>
            </a:r>
            <a:r>
              <a:rPr lang="en-US" sz="1400" dirty="0">
                <a:solidFill>
                  <a:srgbClr val="FFFF00"/>
                </a:solidFill>
              </a:rPr>
              <a:t>3. </a:t>
            </a:r>
            <a:r>
              <a:rPr lang="en-US" sz="1400" dirty="0" err="1">
                <a:solidFill>
                  <a:srgbClr val="FFFF00"/>
                </a:solidFill>
              </a:rPr>
              <a:t>Méthodologie</a:t>
            </a:r>
            <a:r>
              <a:rPr lang="en-US" sz="1400" dirty="0">
                <a:solidFill>
                  <a:srgbClr val="FFFF00"/>
                </a:solidFill>
              </a:rPr>
              <a:t> </a:t>
            </a:r>
            <a:r>
              <a:rPr lang="en-US" sz="1400" dirty="0"/>
              <a:t>– 4. </a:t>
            </a:r>
            <a:r>
              <a:rPr lang="en-US" sz="1400" dirty="0" err="1"/>
              <a:t>Déroulement</a:t>
            </a:r>
            <a:r>
              <a:rPr lang="en-US" sz="1400" dirty="0"/>
              <a:t> – 5. </a:t>
            </a:r>
            <a:r>
              <a:rPr lang="en-US" sz="1400" dirty="0" err="1"/>
              <a:t>Résultats</a:t>
            </a:r>
            <a:r>
              <a:rPr lang="en-US" sz="1400" dirty="0"/>
              <a:t> – 6. </a:t>
            </a:r>
            <a:r>
              <a:rPr lang="en-US" sz="1400" dirty="0" err="1"/>
              <a:t>Bilan</a:t>
            </a:r>
            <a:r>
              <a:rPr lang="en-US" sz="1400" dirty="0"/>
              <a:t> – Conclusion</a:t>
            </a:r>
          </a:p>
        </p:txBody>
      </p:sp>
      <p:pic>
        <p:nvPicPr>
          <p:cNvPr id="5122" name="Picture 2" descr="Comment configurer et utiliser Discord ?">
            <a:extLst>
              <a:ext uri="{FF2B5EF4-FFF2-40B4-BE49-F238E27FC236}">
                <a16:creationId xmlns:a16="http://schemas.microsoft.com/office/drawing/2014/main" id="{64D14E7E-1B6B-4613-A645-14E8FA84B1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961" y="1862221"/>
            <a:ext cx="2779483" cy="156677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5 raisons d'utiliser OneDrive pour votre entreprise • Openhost Network">
            <a:extLst>
              <a:ext uri="{FF2B5EF4-FFF2-40B4-BE49-F238E27FC236}">
                <a16:creationId xmlns:a16="http://schemas.microsoft.com/office/drawing/2014/main" id="{46F3CC34-527A-4D4C-9017-33027409EB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7386" y="2514600"/>
            <a:ext cx="2915653" cy="137683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6" name="Picture 16" descr="10 Features of VS Code Every Developer Should Know">
            <a:extLst>
              <a:ext uri="{FF2B5EF4-FFF2-40B4-BE49-F238E27FC236}">
                <a16:creationId xmlns:a16="http://schemas.microsoft.com/office/drawing/2014/main" id="{101B016F-5305-4EEC-BB4A-BB6D0FC474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2343" y="4432236"/>
            <a:ext cx="2090696" cy="156802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8" name="Picture 18" descr="What is GitHub? — Pythia Foundations">
            <a:extLst>
              <a:ext uri="{FF2B5EF4-FFF2-40B4-BE49-F238E27FC236}">
                <a16:creationId xmlns:a16="http://schemas.microsoft.com/office/drawing/2014/main" id="{191368D7-EB71-4598-9770-C3FE7F38D7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870" y="4938354"/>
            <a:ext cx="2403810" cy="134613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CC25346A-0317-430B-A68D-18651944347F}"/>
              </a:ext>
            </a:extLst>
          </p:cNvPr>
          <p:cNvSpPr txBox="1"/>
          <p:nvPr/>
        </p:nvSpPr>
        <p:spPr>
          <a:xfrm>
            <a:off x="2165140" y="1514531"/>
            <a:ext cx="7697203" cy="3817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34950" indent="-6350">
              <a:lnSpc>
                <a:spcPct val="110000"/>
              </a:lnSpc>
              <a:spcAft>
                <a:spcPts val="1495"/>
              </a:spcAft>
            </a:pPr>
            <a:r>
              <a:rPr lang="fr-FR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CANAUX  DE COMMUNICATION ET LOGICIELS DE TRAVAIL COLLABORATIF</a:t>
            </a:r>
            <a:endParaRPr lang="fr-FR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0C4E9519-DA1F-44CE-9D6D-EA6D66E45B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59869" y="2003257"/>
            <a:ext cx="1834563" cy="1802933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EAF30868-F140-4D11-931E-7B1559C099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44014" y="2150249"/>
            <a:ext cx="1896379" cy="1278751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822CAD9B-8CE0-47FE-84DD-64F307C9506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77470"/>
          <a:stretch/>
        </p:blipFill>
        <p:spPr>
          <a:xfrm>
            <a:off x="2649459" y="4322236"/>
            <a:ext cx="1336334" cy="1839577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DF66923A-EE07-4CC3-B924-3D6293AC048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44786" r="34121"/>
          <a:stretch/>
        </p:blipFill>
        <p:spPr>
          <a:xfrm>
            <a:off x="3977150" y="4339238"/>
            <a:ext cx="1218493" cy="1805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963274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3.2 – Développement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3" name="ZoneTexte 2"/>
          <p:cNvSpPr txBox="1"/>
          <p:nvPr/>
        </p:nvSpPr>
        <p:spPr>
          <a:xfrm>
            <a:off x="810000" y="2671638"/>
            <a:ext cx="1032977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Présentation des technologies utilisées pendant le projet et de leurs avantages</a:t>
            </a:r>
          </a:p>
          <a:p>
            <a:pPr marL="285750" indent="-285750">
              <a:buFontTx/>
              <a:buChar char="-"/>
            </a:pPr>
            <a:r>
              <a:rPr lang="fr-FR" dirty="0"/>
              <a:t>Présentation des contraintes techniques imposées par le/la </a:t>
            </a:r>
            <a:r>
              <a:rPr lang="fr-FR" dirty="0" err="1"/>
              <a:t>client.e</a:t>
            </a:r>
            <a:r>
              <a:rPr lang="fr-FR" dirty="0"/>
              <a:t> / le projet ou par la demande, avantages et inconvénients de ce cadre</a:t>
            </a:r>
          </a:p>
          <a:p>
            <a:pPr marL="285750" indent="-285750">
              <a:buFontTx/>
              <a:buChar char="-"/>
            </a:pPr>
            <a:r>
              <a:rPr lang="fr-FR" dirty="0"/>
              <a:t>Justification des choix techniques effectués par l’équipe, avantages et inconvénients des techno choisies</a:t>
            </a:r>
          </a:p>
          <a:p>
            <a:endParaRPr lang="fr-FR" dirty="0"/>
          </a:p>
        </p:txBody>
      </p:sp>
      <p:sp>
        <p:nvSpPr>
          <p:cNvPr id="7" name="Espace réservé du pied de page 5"/>
          <p:cNvSpPr txBox="1">
            <a:spLocks/>
          </p:cNvSpPr>
          <p:nvPr/>
        </p:nvSpPr>
        <p:spPr>
          <a:xfrm>
            <a:off x="93735" y="6317370"/>
            <a:ext cx="11932010" cy="28984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Introduction – 1. </a:t>
            </a:r>
            <a:r>
              <a:rPr lang="en-US" sz="1400" dirty="0" err="1"/>
              <a:t>Présentation</a:t>
            </a:r>
            <a:r>
              <a:rPr lang="en-US" sz="1400" dirty="0"/>
              <a:t> de </a:t>
            </a:r>
            <a:r>
              <a:rPr lang="en-US" sz="1400" dirty="0" err="1"/>
              <a:t>l’entreprise</a:t>
            </a:r>
            <a:r>
              <a:rPr lang="en-US" sz="1400" dirty="0"/>
              <a:t> 2. </a:t>
            </a:r>
            <a:r>
              <a:rPr lang="en-US" sz="1400" dirty="0" err="1"/>
              <a:t>Besoins</a:t>
            </a:r>
            <a:r>
              <a:rPr lang="en-US" sz="1400" dirty="0"/>
              <a:t> client – </a:t>
            </a:r>
            <a:r>
              <a:rPr lang="en-US" sz="1400" dirty="0">
                <a:solidFill>
                  <a:srgbClr val="FFFF00"/>
                </a:solidFill>
              </a:rPr>
              <a:t>3. </a:t>
            </a:r>
            <a:r>
              <a:rPr lang="en-US" sz="1400" dirty="0" err="1">
                <a:solidFill>
                  <a:srgbClr val="FFFF00"/>
                </a:solidFill>
              </a:rPr>
              <a:t>Méthodologie</a:t>
            </a:r>
            <a:r>
              <a:rPr lang="en-US" sz="1400" dirty="0">
                <a:solidFill>
                  <a:srgbClr val="FFFF00"/>
                </a:solidFill>
              </a:rPr>
              <a:t> </a:t>
            </a:r>
            <a:r>
              <a:rPr lang="en-US" sz="1400" dirty="0"/>
              <a:t>– 4. </a:t>
            </a:r>
            <a:r>
              <a:rPr lang="en-US" sz="1400" dirty="0" err="1"/>
              <a:t>Déroulement</a:t>
            </a:r>
            <a:r>
              <a:rPr lang="en-US" sz="1400" dirty="0"/>
              <a:t> – 5. </a:t>
            </a:r>
            <a:r>
              <a:rPr lang="en-US" sz="1400" dirty="0" err="1"/>
              <a:t>Résultats</a:t>
            </a:r>
            <a:r>
              <a:rPr lang="en-US" sz="1400" dirty="0"/>
              <a:t> – 6. </a:t>
            </a:r>
            <a:r>
              <a:rPr lang="en-US" sz="1400" dirty="0" err="1"/>
              <a:t>Bilan</a:t>
            </a:r>
            <a:r>
              <a:rPr lang="en-US" sz="1400" dirty="0"/>
              <a:t> – Conclusion</a:t>
            </a:r>
          </a:p>
        </p:txBody>
      </p:sp>
    </p:spTree>
    <p:extLst>
      <p:ext uri="{BB962C8B-B14F-4D97-AF65-F5344CB8AC3E}">
        <p14:creationId xmlns:p14="http://schemas.microsoft.com/office/powerpoint/2010/main" val="4025285539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41413" y="666750"/>
            <a:ext cx="9905998" cy="1905000"/>
          </a:xfrm>
        </p:spPr>
        <p:txBody>
          <a:bodyPr/>
          <a:lstStyle/>
          <a:p>
            <a:r>
              <a:rPr lang="fr-FR" dirty="0"/>
              <a:t>Accroche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>
          <a:xfrm>
            <a:off x="157316" y="6363095"/>
            <a:ext cx="12034684" cy="494905"/>
          </a:xfrm>
        </p:spPr>
        <p:txBody>
          <a:bodyPr/>
          <a:lstStyle/>
          <a:p>
            <a:r>
              <a:rPr lang="en-US" sz="1400" dirty="0">
                <a:solidFill>
                  <a:srgbClr val="FFFF00"/>
                </a:solidFill>
              </a:rPr>
              <a:t>Introduction</a:t>
            </a:r>
            <a:r>
              <a:rPr lang="en-US" sz="1400" dirty="0"/>
              <a:t> – 1. </a:t>
            </a:r>
            <a:r>
              <a:rPr lang="en-US" sz="1400" dirty="0" err="1"/>
              <a:t>Présentation</a:t>
            </a:r>
            <a:r>
              <a:rPr lang="en-US" sz="1400" dirty="0"/>
              <a:t> de </a:t>
            </a:r>
            <a:r>
              <a:rPr lang="en-US" sz="1400" dirty="0" err="1"/>
              <a:t>l’entreprise</a:t>
            </a:r>
            <a:r>
              <a:rPr lang="en-US" sz="1400" dirty="0"/>
              <a:t> 2. </a:t>
            </a:r>
            <a:r>
              <a:rPr lang="en-US" sz="1400" dirty="0" err="1"/>
              <a:t>Besoins</a:t>
            </a:r>
            <a:r>
              <a:rPr lang="en-US" sz="1400" dirty="0"/>
              <a:t> client – 3. </a:t>
            </a:r>
            <a:r>
              <a:rPr lang="en-US" sz="1400" dirty="0" err="1"/>
              <a:t>Méthodologie</a:t>
            </a:r>
            <a:r>
              <a:rPr lang="en-US" sz="1400" dirty="0"/>
              <a:t> – 4. </a:t>
            </a:r>
            <a:r>
              <a:rPr lang="en-US" sz="1400" dirty="0" err="1"/>
              <a:t>Déroulement</a:t>
            </a:r>
            <a:r>
              <a:rPr lang="en-US" sz="1400" dirty="0"/>
              <a:t> – 5. </a:t>
            </a:r>
            <a:r>
              <a:rPr lang="en-US" sz="1400" dirty="0" err="1"/>
              <a:t>Résultats</a:t>
            </a:r>
            <a:r>
              <a:rPr lang="en-US" sz="1400" dirty="0"/>
              <a:t> – 6. </a:t>
            </a:r>
            <a:r>
              <a:rPr lang="en-US" sz="1400" dirty="0" err="1"/>
              <a:t>Bilan</a:t>
            </a:r>
            <a:r>
              <a:rPr lang="en-US" sz="1400" dirty="0"/>
              <a:t> – Conclusion</a:t>
            </a:r>
          </a:p>
          <a:p>
            <a:endParaRPr lang="en-US" sz="1400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8" name="AutoShape 12" descr="PODCAST] Avec le studio Curiosity Interactive, Camille Renaud veut faire  entendre sa voix - Le Lien MULTIMÉDIA :: le portail des professionnels du  numérique au Québec">
            <a:extLst>
              <a:ext uri="{FF2B5EF4-FFF2-40B4-BE49-F238E27FC236}">
                <a16:creationId xmlns:a16="http://schemas.microsoft.com/office/drawing/2014/main" id="{0984FBFF-EEC5-4F99-8B3C-0B6E7A23711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DEC5FC65-79EB-4755-A32C-B78A085E78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8414" y="276578"/>
            <a:ext cx="2234126" cy="2491460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7270EC91-2B17-4E6A-9BEC-F55055AD1E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9805" y="3912611"/>
            <a:ext cx="2758440" cy="1876237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731A6BFA-024F-4D80-84C4-540FAEB30CA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7412"/>
          <a:stretch/>
        </p:blipFill>
        <p:spPr>
          <a:xfrm>
            <a:off x="4551239" y="3835035"/>
            <a:ext cx="2420206" cy="2518720"/>
          </a:xfrm>
          <a:prstGeom prst="rect">
            <a:avLst/>
          </a:prstGeom>
        </p:spPr>
      </p:pic>
      <p:pic>
        <p:nvPicPr>
          <p:cNvPr id="27" name="Image 26">
            <a:extLst>
              <a:ext uri="{FF2B5EF4-FFF2-40B4-BE49-F238E27FC236}">
                <a16:creationId xmlns:a16="http://schemas.microsoft.com/office/drawing/2014/main" id="{E35BA581-8C10-4BB6-A171-2F86B93AD6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0812" y="3572174"/>
            <a:ext cx="2496669" cy="2435023"/>
          </a:xfrm>
          <a:prstGeom prst="rect">
            <a:avLst/>
          </a:prstGeom>
        </p:spPr>
      </p:pic>
      <p:sp>
        <p:nvSpPr>
          <p:cNvPr id="38" name="Titre 1">
            <a:extLst>
              <a:ext uri="{FF2B5EF4-FFF2-40B4-BE49-F238E27FC236}">
                <a16:creationId xmlns:a16="http://schemas.microsoft.com/office/drawing/2014/main" id="{D40DF6F5-DEA4-4059-907A-B8D3F65E2022}"/>
              </a:ext>
            </a:extLst>
          </p:cNvPr>
          <p:cNvSpPr txBox="1">
            <a:spLocks/>
          </p:cNvSpPr>
          <p:nvPr/>
        </p:nvSpPr>
        <p:spPr>
          <a:xfrm>
            <a:off x="-380192" y="3020119"/>
            <a:ext cx="12572192" cy="7216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fr-FR" dirty="0"/>
              <a:t>Plongez dans l'imaginaire avec Disguise'Hub, Là où chaque déguisement devient une aventure à part entière.</a:t>
            </a:r>
          </a:p>
        </p:txBody>
      </p:sp>
      <p:pic>
        <p:nvPicPr>
          <p:cNvPr id="32" name="Image 31">
            <a:extLst>
              <a:ext uri="{FF2B5EF4-FFF2-40B4-BE49-F238E27FC236}">
                <a16:creationId xmlns:a16="http://schemas.microsoft.com/office/drawing/2014/main" id="{C9F4ADE3-2FD5-4BD0-AED5-F85B077AE7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67322" y="210746"/>
            <a:ext cx="2741342" cy="2753580"/>
          </a:xfrm>
          <a:prstGeom prst="rect">
            <a:avLst/>
          </a:prstGeom>
        </p:spPr>
      </p:pic>
      <p:pic>
        <p:nvPicPr>
          <p:cNvPr id="34" name="Image 33">
            <a:extLst>
              <a:ext uri="{FF2B5EF4-FFF2-40B4-BE49-F238E27FC236}">
                <a16:creationId xmlns:a16="http://schemas.microsoft.com/office/drawing/2014/main" id="{A7B275F3-888C-4B17-96B9-65092DF299F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4412" y="414669"/>
            <a:ext cx="3610166" cy="2410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340469"/>
      </p:ext>
    </p:extLst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/>
          <p:cNvSpPr>
            <a:spLocks noGrp="1"/>
          </p:cNvSpPr>
          <p:nvPr>
            <p:ph type="title"/>
          </p:nvPr>
        </p:nvSpPr>
        <p:spPr>
          <a:xfrm>
            <a:off x="135172" y="2951396"/>
            <a:ext cx="11799736" cy="1468800"/>
          </a:xfrm>
        </p:spPr>
        <p:txBody>
          <a:bodyPr>
            <a:normAutofit fontScale="90000"/>
          </a:bodyPr>
          <a:lstStyle/>
          <a:p>
            <a:pPr algn="ctr"/>
            <a:r>
              <a:rPr lang="fr-FR" sz="7200" dirty="0"/>
              <a:t>4 – Réalisation technique : déroulement</a:t>
            </a:r>
            <a:br>
              <a:rPr lang="fr-FR" sz="7200" dirty="0"/>
            </a:br>
            <a:r>
              <a:rPr lang="fr-FR" dirty="0"/>
              <a:t>4.1. Site web</a:t>
            </a:r>
            <a:br>
              <a:rPr lang="fr-FR" dirty="0"/>
            </a:br>
            <a:r>
              <a:rPr lang="fr-FR" dirty="0"/>
              <a:t>4.2. Base de données</a:t>
            </a:r>
            <a:br>
              <a:rPr lang="fr-FR" dirty="0"/>
            </a:br>
            <a:r>
              <a:rPr lang="fr-FR" dirty="0"/>
              <a:t>4.3. Hébergement</a:t>
            </a:r>
          </a:p>
        </p:txBody>
      </p:sp>
      <p:sp>
        <p:nvSpPr>
          <p:cNvPr id="7" name="Espace réservé du texte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fr-FR" dirty="0"/>
              <a:t>Transition entre les 2 parties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8" name="Espace réservé du pied de page 5"/>
          <p:cNvSpPr txBox="1">
            <a:spLocks/>
          </p:cNvSpPr>
          <p:nvPr/>
        </p:nvSpPr>
        <p:spPr>
          <a:xfrm>
            <a:off x="93735" y="6317370"/>
            <a:ext cx="11932010" cy="28984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Introduction – 1. </a:t>
            </a:r>
            <a:r>
              <a:rPr lang="en-US" sz="1400" dirty="0" err="1"/>
              <a:t>Présentation</a:t>
            </a:r>
            <a:r>
              <a:rPr lang="en-US" sz="1400" dirty="0"/>
              <a:t> de </a:t>
            </a:r>
            <a:r>
              <a:rPr lang="en-US" sz="1400" dirty="0" err="1"/>
              <a:t>l’entreprise</a:t>
            </a:r>
            <a:r>
              <a:rPr lang="en-US" sz="1400" dirty="0"/>
              <a:t> 2. </a:t>
            </a:r>
            <a:r>
              <a:rPr lang="en-US" sz="1400" dirty="0" err="1"/>
              <a:t>Besoins</a:t>
            </a:r>
            <a:r>
              <a:rPr lang="en-US" sz="1400" dirty="0"/>
              <a:t> client – 3. </a:t>
            </a:r>
            <a:r>
              <a:rPr lang="en-US" sz="1400" dirty="0" err="1"/>
              <a:t>Méthodologie</a:t>
            </a:r>
            <a:r>
              <a:rPr lang="en-US" sz="1400" dirty="0"/>
              <a:t> – </a:t>
            </a:r>
            <a:r>
              <a:rPr lang="en-US" sz="1400" dirty="0">
                <a:solidFill>
                  <a:srgbClr val="FFFF00"/>
                </a:solidFill>
              </a:rPr>
              <a:t>4. </a:t>
            </a:r>
            <a:r>
              <a:rPr lang="en-US" sz="1400" dirty="0" err="1">
                <a:solidFill>
                  <a:srgbClr val="FFFF00"/>
                </a:solidFill>
              </a:rPr>
              <a:t>Déroulement</a:t>
            </a:r>
            <a:r>
              <a:rPr lang="en-US" sz="1400" dirty="0">
                <a:solidFill>
                  <a:srgbClr val="FFFF00"/>
                </a:solidFill>
              </a:rPr>
              <a:t> </a:t>
            </a:r>
            <a:r>
              <a:rPr lang="en-US" sz="1400" dirty="0"/>
              <a:t>– 5. </a:t>
            </a:r>
            <a:r>
              <a:rPr lang="en-US" sz="1400" dirty="0" err="1"/>
              <a:t>Résultats</a:t>
            </a:r>
            <a:r>
              <a:rPr lang="en-US" sz="1400" dirty="0"/>
              <a:t> – 6. </a:t>
            </a:r>
            <a:r>
              <a:rPr lang="en-US" sz="1400" dirty="0" err="1"/>
              <a:t>Bilan</a:t>
            </a:r>
            <a:r>
              <a:rPr lang="en-US" sz="1400" dirty="0"/>
              <a:t> – Conclusion</a:t>
            </a:r>
          </a:p>
        </p:txBody>
      </p:sp>
    </p:spTree>
    <p:extLst>
      <p:ext uri="{BB962C8B-B14F-4D97-AF65-F5344CB8AC3E}">
        <p14:creationId xmlns:p14="http://schemas.microsoft.com/office/powerpoint/2010/main" val="3960340031"/>
      </p:ext>
    </p:extLst>
  </p:cSld>
  <p:clrMapOvr>
    <a:masterClrMapping/>
  </p:clrMapOvr>
  <p:transition spd="slow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4.1 – Site web / 4.2. Base de données…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4" name="ZoneTexte 3"/>
          <p:cNvSpPr txBox="1"/>
          <p:nvPr/>
        </p:nvSpPr>
        <p:spPr>
          <a:xfrm>
            <a:off x="993913" y="2305878"/>
            <a:ext cx="1038808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Reprise des sous-objectifs du projet et présentation de leur réalisation par l’équipe.</a:t>
            </a:r>
          </a:p>
          <a:p>
            <a:r>
              <a:rPr lang="fr-FR" dirty="0"/>
              <a:t>A partir du 2.1.</a:t>
            </a:r>
          </a:p>
          <a:p>
            <a:r>
              <a:rPr lang="fr-FR" dirty="0"/>
              <a:t>Choix d’un ou plusieurs sous-objectifs intéressants par la difficulté technique qu’ils ont représenté. </a:t>
            </a:r>
          </a:p>
          <a:p>
            <a:r>
              <a:rPr lang="fr-FR" dirty="0"/>
              <a:t>Présentation du travail réalisé avec maquettes / captures d’écran des pages du site / extraits de code commentés</a:t>
            </a:r>
          </a:p>
          <a:p>
            <a:pPr marL="285750" indent="-285750">
              <a:buFontTx/>
              <a:buChar char="-"/>
            </a:pPr>
            <a:r>
              <a:rPr lang="fr-FR" dirty="0"/>
              <a:t>Avant : problème existant </a:t>
            </a:r>
          </a:p>
          <a:p>
            <a:pPr marL="285750" indent="-285750">
              <a:buFontTx/>
              <a:buChar char="-"/>
            </a:pPr>
            <a:r>
              <a:rPr lang="fr-FR" dirty="0"/>
              <a:t>Travail effectué : code commenté</a:t>
            </a:r>
          </a:p>
          <a:p>
            <a:pPr marL="285750" indent="-285750">
              <a:buFontTx/>
              <a:buChar char="-"/>
            </a:pPr>
            <a:r>
              <a:rPr lang="fr-FR" dirty="0"/>
              <a:t>Après : problème résolu et démonstration</a:t>
            </a:r>
          </a:p>
          <a:p>
            <a:pPr marL="285750" indent="-285750">
              <a:buFontTx/>
              <a:buChar char="-"/>
            </a:pPr>
            <a:endParaRPr lang="fr-FR" dirty="0"/>
          </a:p>
          <a:p>
            <a:r>
              <a:rPr lang="fr-FR" dirty="0"/>
              <a:t>Si significatif à cet endroit : présentation de la gestion de projet : explication des problèmes rencontrés dans l’équipe, de la solution apportée, des réorganisations…</a:t>
            </a:r>
          </a:p>
          <a:p>
            <a:endParaRPr lang="fr-FR" dirty="0"/>
          </a:p>
        </p:txBody>
      </p:sp>
      <p:sp>
        <p:nvSpPr>
          <p:cNvPr id="7" name="Espace réservé du pied de page 5"/>
          <p:cNvSpPr txBox="1">
            <a:spLocks/>
          </p:cNvSpPr>
          <p:nvPr/>
        </p:nvSpPr>
        <p:spPr>
          <a:xfrm>
            <a:off x="93735" y="6317370"/>
            <a:ext cx="11932010" cy="28984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Introduction – 1. </a:t>
            </a:r>
            <a:r>
              <a:rPr lang="en-US" sz="1400" dirty="0" err="1"/>
              <a:t>Présentation</a:t>
            </a:r>
            <a:r>
              <a:rPr lang="en-US" sz="1400" dirty="0"/>
              <a:t> de </a:t>
            </a:r>
            <a:r>
              <a:rPr lang="en-US" sz="1400" dirty="0" err="1"/>
              <a:t>l’entreprise</a:t>
            </a:r>
            <a:r>
              <a:rPr lang="en-US" sz="1400" dirty="0"/>
              <a:t> 2. </a:t>
            </a:r>
            <a:r>
              <a:rPr lang="en-US" sz="1400" dirty="0" err="1"/>
              <a:t>Besoins</a:t>
            </a:r>
            <a:r>
              <a:rPr lang="en-US" sz="1400" dirty="0"/>
              <a:t> client – 3. </a:t>
            </a:r>
            <a:r>
              <a:rPr lang="en-US" sz="1400" dirty="0" err="1"/>
              <a:t>Méthodologie</a:t>
            </a:r>
            <a:r>
              <a:rPr lang="en-US" sz="1400" dirty="0"/>
              <a:t> – </a:t>
            </a:r>
            <a:r>
              <a:rPr lang="en-US" sz="1400" dirty="0">
                <a:solidFill>
                  <a:srgbClr val="FFFF00"/>
                </a:solidFill>
              </a:rPr>
              <a:t>4. </a:t>
            </a:r>
            <a:r>
              <a:rPr lang="en-US" sz="1400" dirty="0" err="1">
                <a:solidFill>
                  <a:srgbClr val="FFFF00"/>
                </a:solidFill>
              </a:rPr>
              <a:t>Déroulement</a:t>
            </a:r>
            <a:r>
              <a:rPr lang="en-US" sz="1400" dirty="0">
                <a:solidFill>
                  <a:srgbClr val="FFFF00"/>
                </a:solidFill>
              </a:rPr>
              <a:t> </a:t>
            </a:r>
            <a:r>
              <a:rPr lang="en-US" sz="1400" dirty="0"/>
              <a:t>– 5. </a:t>
            </a:r>
            <a:r>
              <a:rPr lang="en-US" sz="1400" dirty="0" err="1"/>
              <a:t>Résultats</a:t>
            </a:r>
            <a:r>
              <a:rPr lang="en-US" sz="1400" dirty="0"/>
              <a:t> – 6. </a:t>
            </a:r>
            <a:r>
              <a:rPr lang="en-US" sz="1400" dirty="0" err="1"/>
              <a:t>Bilan</a:t>
            </a:r>
            <a:r>
              <a:rPr lang="en-US" sz="1400" dirty="0"/>
              <a:t> – Conclusion</a:t>
            </a:r>
          </a:p>
        </p:txBody>
      </p:sp>
    </p:spTree>
    <p:extLst>
      <p:ext uri="{BB962C8B-B14F-4D97-AF65-F5344CB8AC3E}">
        <p14:creationId xmlns:p14="http://schemas.microsoft.com/office/powerpoint/2010/main" val="1192954465"/>
      </p:ext>
    </p:extLst>
  </p:cSld>
  <p:clrMapOvr>
    <a:masterClrMapping/>
  </p:clrMapOvr>
  <p:transition spd="slow">
    <p:push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/>
          <p:cNvSpPr>
            <a:spLocks noGrp="1"/>
          </p:cNvSpPr>
          <p:nvPr>
            <p:ph type="title"/>
          </p:nvPr>
        </p:nvSpPr>
        <p:spPr>
          <a:xfrm>
            <a:off x="179614" y="2951396"/>
            <a:ext cx="11928022" cy="1468800"/>
          </a:xfrm>
        </p:spPr>
        <p:txBody>
          <a:bodyPr>
            <a:normAutofit fontScale="90000"/>
          </a:bodyPr>
          <a:lstStyle/>
          <a:p>
            <a:pPr algn="ctr"/>
            <a:r>
              <a:rPr lang="fr-FR" sz="7200" dirty="0"/>
              <a:t>5 – Réalisation technique : résultats</a:t>
            </a:r>
            <a:br>
              <a:rPr lang="fr-FR" sz="7200" dirty="0"/>
            </a:br>
            <a:r>
              <a:rPr lang="fr-FR" dirty="0"/>
              <a:t>5.1. Démonstration du fonctionnement du site</a:t>
            </a:r>
            <a:br>
              <a:rPr lang="fr-FR" dirty="0"/>
            </a:br>
            <a:r>
              <a:rPr lang="fr-FR" dirty="0"/>
              <a:t>5.2. Impact réel pour le/la </a:t>
            </a:r>
            <a:r>
              <a:rPr lang="fr-FR" dirty="0" err="1"/>
              <a:t>client.e</a:t>
            </a:r>
            <a:endParaRPr lang="fr-FR" dirty="0"/>
          </a:p>
        </p:txBody>
      </p:sp>
      <p:sp>
        <p:nvSpPr>
          <p:cNvPr id="7" name="Espace réservé du texte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fr-FR" dirty="0"/>
              <a:t>Transition entre les 2 parties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8" name="Espace réservé du pied de page 5"/>
          <p:cNvSpPr txBox="1">
            <a:spLocks/>
          </p:cNvSpPr>
          <p:nvPr/>
        </p:nvSpPr>
        <p:spPr>
          <a:xfrm>
            <a:off x="93735" y="6317370"/>
            <a:ext cx="11932010" cy="28984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Introduction – 1. </a:t>
            </a:r>
            <a:r>
              <a:rPr lang="en-US" sz="1400" dirty="0" err="1"/>
              <a:t>Présentation</a:t>
            </a:r>
            <a:r>
              <a:rPr lang="en-US" sz="1400" dirty="0"/>
              <a:t> de </a:t>
            </a:r>
            <a:r>
              <a:rPr lang="en-US" sz="1400" dirty="0" err="1"/>
              <a:t>l’entreprise</a:t>
            </a:r>
            <a:r>
              <a:rPr lang="en-US" sz="1400" dirty="0"/>
              <a:t> 2. </a:t>
            </a:r>
            <a:r>
              <a:rPr lang="en-US" sz="1400" dirty="0" err="1"/>
              <a:t>Besoins</a:t>
            </a:r>
            <a:r>
              <a:rPr lang="en-US" sz="1400" dirty="0"/>
              <a:t> client – 3. </a:t>
            </a:r>
            <a:r>
              <a:rPr lang="en-US" sz="1400" dirty="0" err="1"/>
              <a:t>Méthodologie</a:t>
            </a:r>
            <a:r>
              <a:rPr lang="en-US" sz="1400" dirty="0"/>
              <a:t> – 4. </a:t>
            </a:r>
            <a:r>
              <a:rPr lang="en-US" sz="1400" dirty="0" err="1"/>
              <a:t>Déroulement</a:t>
            </a:r>
            <a:r>
              <a:rPr lang="en-US" sz="1400" dirty="0"/>
              <a:t> – </a:t>
            </a:r>
            <a:r>
              <a:rPr lang="en-US" sz="1400" dirty="0">
                <a:solidFill>
                  <a:srgbClr val="FFFF00"/>
                </a:solidFill>
              </a:rPr>
              <a:t>5. </a:t>
            </a:r>
            <a:r>
              <a:rPr lang="en-US" sz="1400" dirty="0" err="1">
                <a:solidFill>
                  <a:srgbClr val="FFFF00"/>
                </a:solidFill>
              </a:rPr>
              <a:t>Résultats</a:t>
            </a:r>
            <a:r>
              <a:rPr lang="en-US" sz="1400" dirty="0">
                <a:solidFill>
                  <a:srgbClr val="FFFF00"/>
                </a:solidFill>
              </a:rPr>
              <a:t> </a:t>
            </a:r>
            <a:r>
              <a:rPr lang="en-US" sz="1400" dirty="0"/>
              <a:t>– 6. </a:t>
            </a:r>
            <a:r>
              <a:rPr lang="en-US" sz="1400" dirty="0" err="1"/>
              <a:t>Bilan</a:t>
            </a:r>
            <a:r>
              <a:rPr lang="en-US" sz="1400" dirty="0"/>
              <a:t> – Conclusion</a:t>
            </a:r>
          </a:p>
        </p:txBody>
      </p:sp>
    </p:spTree>
    <p:extLst>
      <p:ext uri="{BB962C8B-B14F-4D97-AF65-F5344CB8AC3E}">
        <p14:creationId xmlns:p14="http://schemas.microsoft.com/office/powerpoint/2010/main" val="2311024716"/>
      </p:ext>
    </p:extLst>
  </p:cSld>
  <p:clrMapOvr>
    <a:masterClrMapping/>
  </p:clrMapOvr>
  <p:transition spd="slow">
    <p:push dir="u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5.1 – Démonstration du fonctionnement du site web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4" name="ZoneTexte 3"/>
          <p:cNvSpPr txBox="1"/>
          <p:nvPr/>
        </p:nvSpPr>
        <p:spPr>
          <a:xfrm>
            <a:off x="993913" y="2305878"/>
            <a:ext cx="103880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Présentation du fonctionnement du site : démonstration de la navigation à partir des objectifs et sous-objectifs formulés en 2.1 et en 3.</a:t>
            </a:r>
          </a:p>
          <a:p>
            <a:r>
              <a:rPr lang="fr-FR" dirty="0"/>
              <a:t>Captures d’écran et vidéos.</a:t>
            </a:r>
          </a:p>
          <a:p>
            <a:endParaRPr lang="fr-FR" dirty="0"/>
          </a:p>
        </p:txBody>
      </p:sp>
      <p:sp>
        <p:nvSpPr>
          <p:cNvPr id="7" name="Espace réservé du pied de page 5"/>
          <p:cNvSpPr txBox="1">
            <a:spLocks/>
          </p:cNvSpPr>
          <p:nvPr/>
        </p:nvSpPr>
        <p:spPr>
          <a:xfrm>
            <a:off x="93735" y="6317370"/>
            <a:ext cx="11932010" cy="28984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Introduction – 1. </a:t>
            </a:r>
            <a:r>
              <a:rPr lang="en-US" sz="1400" dirty="0" err="1"/>
              <a:t>Présentation</a:t>
            </a:r>
            <a:r>
              <a:rPr lang="en-US" sz="1400" dirty="0"/>
              <a:t> de </a:t>
            </a:r>
            <a:r>
              <a:rPr lang="en-US" sz="1400" dirty="0" err="1"/>
              <a:t>l’entreprise</a:t>
            </a:r>
            <a:r>
              <a:rPr lang="en-US" sz="1400" dirty="0"/>
              <a:t> 2. </a:t>
            </a:r>
            <a:r>
              <a:rPr lang="en-US" sz="1400" dirty="0" err="1"/>
              <a:t>Besoins</a:t>
            </a:r>
            <a:r>
              <a:rPr lang="en-US" sz="1400" dirty="0"/>
              <a:t> client – 3. </a:t>
            </a:r>
            <a:r>
              <a:rPr lang="en-US" sz="1400" dirty="0" err="1"/>
              <a:t>Méthodologie</a:t>
            </a:r>
            <a:r>
              <a:rPr lang="en-US" sz="1400" dirty="0"/>
              <a:t> – 4. </a:t>
            </a:r>
            <a:r>
              <a:rPr lang="en-US" sz="1400" dirty="0" err="1"/>
              <a:t>Déroulement</a:t>
            </a:r>
            <a:r>
              <a:rPr lang="en-US" sz="1400" dirty="0"/>
              <a:t> – </a:t>
            </a:r>
            <a:r>
              <a:rPr lang="en-US" sz="1400" dirty="0">
                <a:solidFill>
                  <a:srgbClr val="FFFF00"/>
                </a:solidFill>
              </a:rPr>
              <a:t>5. </a:t>
            </a:r>
            <a:r>
              <a:rPr lang="en-US" sz="1400" dirty="0" err="1">
                <a:solidFill>
                  <a:srgbClr val="FFFF00"/>
                </a:solidFill>
              </a:rPr>
              <a:t>Résultats</a:t>
            </a:r>
            <a:r>
              <a:rPr lang="en-US" sz="1400" dirty="0">
                <a:solidFill>
                  <a:srgbClr val="FFFF00"/>
                </a:solidFill>
              </a:rPr>
              <a:t> </a:t>
            </a:r>
            <a:r>
              <a:rPr lang="en-US" sz="1400" dirty="0"/>
              <a:t>– 6. </a:t>
            </a:r>
            <a:r>
              <a:rPr lang="en-US" sz="1400" dirty="0" err="1"/>
              <a:t>Bilan</a:t>
            </a:r>
            <a:r>
              <a:rPr lang="en-US" sz="1400" dirty="0"/>
              <a:t> – Conclusion</a:t>
            </a:r>
          </a:p>
        </p:txBody>
      </p:sp>
    </p:spTree>
    <p:extLst>
      <p:ext uri="{BB962C8B-B14F-4D97-AF65-F5344CB8AC3E}">
        <p14:creationId xmlns:p14="http://schemas.microsoft.com/office/powerpoint/2010/main" val="2208198107"/>
      </p:ext>
    </p:extLst>
  </p:cSld>
  <p:clrMapOvr>
    <a:masterClrMapping/>
  </p:clrMapOvr>
  <p:transition spd="slow">
    <p:push dir="u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5.2 – Valorisation du produit côté </a:t>
            </a:r>
            <a:r>
              <a:rPr lang="fr-FR" dirty="0" err="1"/>
              <a:t>client.e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4" name="ZoneTexte 3"/>
          <p:cNvSpPr txBox="1"/>
          <p:nvPr/>
        </p:nvSpPr>
        <p:spPr>
          <a:xfrm>
            <a:off x="993913" y="2305878"/>
            <a:ext cx="1038808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Présentation de l’amélioration que permet le produit pour le fonctionnement de l’entreprise.</a:t>
            </a:r>
          </a:p>
          <a:p>
            <a:r>
              <a:rPr lang="fr-FR" dirty="0"/>
              <a:t>Premiers retours utilisateurs/</a:t>
            </a:r>
            <a:r>
              <a:rPr lang="fr-FR" dirty="0" err="1"/>
              <a:t>trices</a:t>
            </a:r>
            <a:r>
              <a:rPr lang="fr-FR" dirty="0"/>
              <a:t>.</a:t>
            </a:r>
          </a:p>
          <a:p>
            <a:endParaRPr lang="fr-FR" dirty="0"/>
          </a:p>
          <a:p>
            <a:r>
              <a:rPr lang="fr-FR" dirty="0"/>
              <a:t>Perspectives d’évolution du produit en fonction de la demande du/de la </a:t>
            </a:r>
            <a:r>
              <a:rPr lang="fr-FR" dirty="0" err="1"/>
              <a:t>client.e</a:t>
            </a:r>
            <a:endParaRPr lang="fr-FR" dirty="0"/>
          </a:p>
          <a:p>
            <a:endParaRPr lang="fr-FR" dirty="0"/>
          </a:p>
        </p:txBody>
      </p:sp>
      <p:sp>
        <p:nvSpPr>
          <p:cNvPr id="7" name="Espace réservé du pied de page 5"/>
          <p:cNvSpPr txBox="1">
            <a:spLocks/>
          </p:cNvSpPr>
          <p:nvPr/>
        </p:nvSpPr>
        <p:spPr>
          <a:xfrm>
            <a:off x="93735" y="6317370"/>
            <a:ext cx="11932010" cy="28984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Introduction – 1. </a:t>
            </a:r>
            <a:r>
              <a:rPr lang="en-US" sz="1400" dirty="0" err="1"/>
              <a:t>Présentation</a:t>
            </a:r>
            <a:r>
              <a:rPr lang="en-US" sz="1400" dirty="0"/>
              <a:t> de </a:t>
            </a:r>
            <a:r>
              <a:rPr lang="en-US" sz="1400" dirty="0" err="1"/>
              <a:t>l’entreprise</a:t>
            </a:r>
            <a:r>
              <a:rPr lang="en-US" sz="1400" dirty="0"/>
              <a:t> 2. </a:t>
            </a:r>
            <a:r>
              <a:rPr lang="en-US" sz="1400" dirty="0" err="1"/>
              <a:t>Besoins</a:t>
            </a:r>
            <a:r>
              <a:rPr lang="en-US" sz="1400" dirty="0"/>
              <a:t> client – 3. </a:t>
            </a:r>
            <a:r>
              <a:rPr lang="en-US" sz="1400" dirty="0" err="1"/>
              <a:t>Méthodologie</a:t>
            </a:r>
            <a:r>
              <a:rPr lang="en-US" sz="1400" dirty="0"/>
              <a:t> – 4. </a:t>
            </a:r>
            <a:r>
              <a:rPr lang="en-US" sz="1400" dirty="0" err="1"/>
              <a:t>Déroulement</a:t>
            </a:r>
            <a:r>
              <a:rPr lang="en-US" sz="1400" dirty="0"/>
              <a:t> – </a:t>
            </a:r>
            <a:r>
              <a:rPr lang="en-US" sz="1400" dirty="0">
                <a:solidFill>
                  <a:srgbClr val="FFFF00"/>
                </a:solidFill>
              </a:rPr>
              <a:t>5. </a:t>
            </a:r>
            <a:r>
              <a:rPr lang="en-US" sz="1400" dirty="0" err="1">
                <a:solidFill>
                  <a:srgbClr val="FFFF00"/>
                </a:solidFill>
              </a:rPr>
              <a:t>Résultats</a:t>
            </a:r>
            <a:r>
              <a:rPr lang="en-US" sz="1400" dirty="0">
                <a:solidFill>
                  <a:srgbClr val="FFFF00"/>
                </a:solidFill>
              </a:rPr>
              <a:t> </a:t>
            </a:r>
            <a:r>
              <a:rPr lang="en-US" sz="1400" dirty="0"/>
              <a:t>– 6. </a:t>
            </a:r>
            <a:r>
              <a:rPr lang="en-US" sz="1400" dirty="0" err="1"/>
              <a:t>Bilan</a:t>
            </a:r>
            <a:r>
              <a:rPr lang="en-US" sz="1400" dirty="0"/>
              <a:t> – Conclusion</a:t>
            </a:r>
          </a:p>
        </p:txBody>
      </p:sp>
    </p:spTree>
    <p:extLst>
      <p:ext uri="{BB962C8B-B14F-4D97-AF65-F5344CB8AC3E}">
        <p14:creationId xmlns:p14="http://schemas.microsoft.com/office/powerpoint/2010/main" val="2369291617"/>
      </p:ext>
    </p:extLst>
  </p:cSld>
  <p:clrMapOvr>
    <a:masterClrMapping/>
  </p:clrMapOvr>
  <p:transition spd="slow">
    <p:push dir="u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fr-FR" sz="7200" dirty="0"/>
              <a:t>6 – Bilan</a:t>
            </a:r>
            <a:br>
              <a:rPr lang="fr-FR" sz="7200" dirty="0"/>
            </a:br>
            <a:r>
              <a:rPr lang="fr-FR" dirty="0"/>
              <a:t>6.1. Bilan technique</a:t>
            </a:r>
            <a:br>
              <a:rPr lang="fr-FR" dirty="0"/>
            </a:br>
            <a:r>
              <a:rPr lang="fr-FR" dirty="0"/>
              <a:t>6.2. Bilan du travail d’équipe</a:t>
            </a:r>
            <a:br>
              <a:rPr lang="fr-FR" dirty="0"/>
            </a:br>
            <a:r>
              <a:rPr lang="fr-FR" dirty="0"/>
              <a:t>6.3. Bilan de compétences</a:t>
            </a:r>
          </a:p>
        </p:txBody>
      </p:sp>
      <p:sp>
        <p:nvSpPr>
          <p:cNvPr id="7" name="Espace réservé du texte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fr-FR" dirty="0"/>
              <a:t>Transition entre les parties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8" name="Espace réservé du pied de page 5"/>
          <p:cNvSpPr txBox="1">
            <a:spLocks/>
          </p:cNvSpPr>
          <p:nvPr/>
        </p:nvSpPr>
        <p:spPr>
          <a:xfrm>
            <a:off x="93735" y="6317370"/>
            <a:ext cx="11932010" cy="28984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Introduction – 1. </a:t>
            </a:r>
            <a:r>
              <a:rPr lang="en-US" sz="1400" dirty="0" err="1"/>
              <a:t>Présentation</a:t>
            </a:r>
            <a:r>
              <a:rPr lang="en-US" sz="1400" dirty="0"/>
              <a:t> de </a:t>
            </a:r>
            <a:r>
              <a:rPr lang="en-US" sz="1400" dirty="0" err="1"/>
              <a:t>l’entreprise</a:t>
            </a:r>
            <a:r>
              <a:rPr lang="en-US" sz="1400" dirty="0"/>
              <a:t> 2. </a:t>
            </a:r>
            <a:r>
              <a:rPr lang="en-US" sz="1400" dirty="0" err="1"/>
              <a:t>Besoins</a:t>
            </a:r>
            <a:r>
              <a:rPr lang="en-US" sz="1400" dirty="0"/>
              <a:t> client – 3. </a:t>
            </a:r>
            <a:r>
              <a:rPr lang="en-US" sz="1400" dirty="0" err="1"/>
              <a:t>Méthodologie</a:t>
            </a:r>
            <a:r>
              <a:rPr lang="en-US" sz="1400" dirty="0"/>
              <a:t> – 4. </a:t>
            </a:r>
            <a:r>
              <a:rPr lang="en-US" sz="1400" dirty="0" err="1"/>
              <a:t>Déroulement</a:t>
            </a:r>
            <a:r>
              <a:rPr lang="en-US" sz="1400" dirty="0"/>
              <a:t> – 5. </a:t>
            </a:r>
            <a:r>
              <a:rPr lang="en-US" sz="1400" dirty="0" err="1"/>
              <a:t>Résultats</a:t>
            </a:r>
            <a:r>
              <a:rPr lang="en-US" sz="1400" dirty="0"/>
              <a:t> – </a:t>
            </a:r>
            <a:r>
              <a:rPr lang="en-US" sz="1400" dirty="0">
                <a:solidFill>
                  <a:srgbClr val="FFFF00"/>
                </a:solidFill>
              </a:rPr>
              <a:t>6. </a:t>
            </a:r>
            <a:r>
              <a:rPr lang="en-US" sz="1400" dirty="0" err="1">
                <a:solidFill>
                  <a:srgbClr val="FFFF00"/>
                </a:solidFill>
              </a:rPr>
              <a:t>Bilan</a:t>
            </a:r>
            <a:r>
              <a:rPr lang="en-US" sz="1400" dirty="0">
                <a:solidFill>
                  <a:srgbClr val="FFFF00"/>
                </a:solidFill>
              </a:rPr>
              <a:t> </a:t>
            </a:r>
            <a:r>
              <a:rPr lang="en-US" sz="1400" dirty="0"/>
              <a:t>– Conclusion</a:t>
            </a:r>
          </a:p>
        </p:txBody>
      </p:sp>
    </p:spTree>
    <p:extLst>
      <p:ext uri="{BB962C8B-B14F-4D97-AF65-F5344CB8AC3E}">
        <p14:creationId xmlns:p14="http://schemas.microsoft.com/office/powerpoint/2010/main" val="503775973"/>
      </p:ext>
    </p:extLst>
  </p:cSld>
  <p:clrMapOvr>
    <a:masterClrMapping/>
  </p:clrMapOvr>
  <p:transition spd="slow">
    <p:push dir="u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6.1 – Bilan technique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4" name="ZoneTexte 3"/>
          <p:cNvSpPr txBox="1"/>
          <p:nvPr/>
        </p:nvSpPr>
        <p:spPr>
          <a:xfrm>
            <a:off x="810000" y="2702160"/>
            <a:ext cx="1038808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Retours sur les objectifs et sous-objectifs formulés à la fin de 1.2 :</a:t>
            </a:r>
          </a:p>
          <a:p>
            <a:pPr marL="285750" indent="-285750">
              <a:buFontTx/>
              <a:buChar char="-"/>
            </a:pPr>
            <a:r>
              <a:rPr lang="fr-FR" dirty="0"/>
              <a:t>Expliquer si l’objectif a été atteint et selon quel pourcentage (ex: camemberts)</a:t>
            </a:r>
          </a:p>
          <a:p>
            <a:pPr marL="285750" indent="-285750">
              <a:buFontTx/>
              <a:buChar char="-"/>
            </a:pPr>
            <a:r>
              <a:rPr lang="fr-FR" dirty="0"/>
              <a:t>Expliquer ce qu’il reste à faire par rapport au contrat et ce qui pourrait être fait en plus</a:t>
            </a:r>
          </a:p>
          <a:p>
            <a:pPr marL="285750" indent="-285750">
              <a:buFontTx/>
              <a:buChar char="-"/>
            </a:pPr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7" name="Espace réservé du pied de page 5"/>
          <p:cNvSpPr txBox="1">
            <a:spLocks/>
          </p:cNvSpPr>
          <p:nvPr/>
        </p:nvSpPr>
        <p:spPr>
          <a:xfrm>
            <a:off x="93735" y="6317370"/>
            <a:ext cx="11932010" cy="28984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Introduction – 1. </a:t>
            </a:r>
            <a:r>
              <a:rPr lang="en-US" sz="1400" dirty="0" err="1"/>
              <a:t>Présentation</a:t>
            </a:r>
            <a:r>
              <a:rPr lang="en-US" sz="1400" dirty="0"/>
              <a:t> de </a:t>
            </a:r>
            <a:r>
              <a:rPr lang="en-US" sz="1400" dirty="0" err="1"/>
              <a:t>l’entreprise</a:t>
            </a:r>
            <a:r>
              <a:rPr lang="en-US" sz="1400" dirty="0"/>
              <a:t> 2. </a:t>
            </a:r>
            <a:r>
              <a:rPr lang="en-US" sz="1400" dirty="0" err="1"/>
              <a:t>Besoins</a:t>
            </a:r>
            <a:r>
              <a:rPr lang="en-US" sz="1400" dirty="0"/>
              <a:t> client – 3. </a:t>
            </a:r>
            <a:r>
              <a:rPr lang="en-US" sz="1400" dirty="0" err="1"/>
              <a:t>Méthodologie</a:t>
            </a:r>
            <a:r>
              <a:rPr lang="en-US" sz="1400" dirty="0"/>
              <a:t> – 4. </a:t>
            </a:r>
            <a:r>
              <a:rPr lang="en-US" sz="1400" dirty="0" err="1"/>
              <a:t>Déroulement</a:t>
            </a:r>
            <a:r>
              <a:rPr lang="en-US" sz="1400" dirty="0"/>
              <a:t> – 5. </a:t>
            </a:r>
            <a:r>
              <a:rPr lang="en-US" sz="1400" dirty="0" err="1"/>
              <a:t>Résultats</a:t>
            </a:r>
            <a:r>
              <a:rPr lang="en-US" sz="1400" dirty="0"/>
              <a:t> – </a:t>
            </a:r>
            <a:r>
              <a:rPr lang="en-US" sz="1400" dirty="0">
                <a:solidFill>
                  <a:srgbClr val="FFFF00"/>
                </a:solidFill>
              </a:rPr>
              <a:t>6. </a:t>
            </a:r>
            <a:r>
              <a:rPr lang="en-US" sz="1400" dirty="0" err="1">
                <a:solidFill>
                  <a:srgbClr val="FFFF00"/>
                </a:solidFill>
              </a:rPr>
              <a:t>Bilan</a:t>
            </a:r>
            <a:r>
              <a:rPr lang="en-US" sz="1400" dirty="0">
                <a:solidFill>
                  <a:srgbClr val="FFFF00"/>
                </a:solidFill>
              </a:rPr>
              <a:t> </a:t>
            </a:r>
            <a:r>
              <a:rPr lang="en-US" sz="1400" dirty="0"/>
              <a:t>– Conclusion</a:t>
            </a:r>
          </a:p>
        </p:txBody>
      </p:sp>
    </p:spTree>
    <p:extLst>
      <p:ext uri="{BB962C8B-B14F-4D97-AF65-F5344CB8AC3E}">
        <p14:creationId xmlns:p14="http://schemas.microsoft.com/office/powerpoint/2010/main" val="1564506516"/>
      </p:ext>
    </p:extLst>
  </p:cSld>
  <p:clrMapOvr>
    <a:masterClrMapping/>
  </p:clrMapOvr>
  <p:transition spd="slow">
    <p:push dir="u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6.1 – Bilan technique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4" name="ZoneTexte 3"/>
          <p:cNvSpPr txBox="1"/>
          <p:nvPr/>
        </p:nvSpPr>
        <p:spPr>
          <a:xfrm>
            <a:off x="810000" y="2702160"/>
            <a:ext cx="1038808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/>
          </a:p>
          <a:p>
            <a:r>
              <a:rPr lang="fr-FR" dirty="0"/>
              <a:t>Bilan quantifié du projet : récapituler :</a:t>
            </a:r>
          </a:p>
          <a:p>
            <a:pPr marL="285750" indent="-285750">
              <a:buFontTx/>
              <a:buChar char="-"/>
            </a:pPr>
            <a:r>
              <a:rPr lang="fr-FR" dirty="0"/>
              <a:t>tous les livrables rendus, documentations, sources code (avec captures d’écran des rendus)</a:t>
            </a:r>
          </a:p>
          <a:p>
            <a:pPr marL="285750" indent="-285750">
              <a:buFontTx/>
              <a:buChar char="-"/>
            </a:pPr>
            <a:r>
              <a:rPr lang="fr-FR" dirty="0"/>
              <a:t>nb lignes de code</a:t>
            </a:r>
          </a:p>
          <a:p>
            <a:pPr marL="285750" indent="-285750">
              <a:buFontTx/>
              <a:buChar char="-"/>
            </a:pPr>
            <a:r>
              <a:rPr lang="fr-FR" dirty="0"/>
              <a:t>nb heures travail</a:t>
            </a:r>
          </a:p>
          <a:p>
            <a:r>
              <a:rPr lang="fr-FR" dirty="0"/>
              <a:t>…</a:t>
            </a:r>
          </a:p>
          <a:p>
            <a:endParaRPr lang="fr-FR" dirty="0"/>
          </a:p>
          <a:p>
            <a:endParaRPr lang="fr-FR" dirty="0"/>
          </a:p>
        </p:txBody>
      </p:sp>
      <p:sp>
        <p:nvSpPr>
          <p:cNvPr id="7" name="Espace réservé du pied de page 5"/>
          <p:cNvSpPr txBox="1">
            <a:spLocks/>
          </p:cNvSpPr>
          <p:nvPr/>
        </p:nvSpPr>
        <p:spPr>
          <a:xfrm>
            <a:off x="93735" y="6317370"/>
            <a:ext cx="11932010" cy="28984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Introduction – 1. </a:t>
            </a:r>
            <a:r>
              <a:rPr lang="en-US" sz="1400" dirty="0" err="1"/>
              <a:t>Présentation</a:t>
            </a:r>
            <a:r>
              <a:rPr lang="en-US" sz="1400" dirty="0"/>
              <a:t> de </a:t>
            </a:r>
            <a:r>
              <a:rPr lang="en-US" sz="1400" dirty="0" err="1"/>
              <a:t>l’entreprise</a:t>
            </a:r>
            <a:r>
              <a:rPr lang="en-US" sz="1400" dirty="0"/>
              <a:t> 2. </a:t>
            </a:r>
            <a:r>
              <a:rPr lang="en-US" sz="1400" dirty="0" err="1"/>
              <a:t>Besoins</a:t>
            </a:r>
            <a:r>
              <a:rPr lang="en-US" sz="1400" dirty="0"/>
              <a:t> client – 3. </a:t>
            </a:r>
            <a:r>
              <a:rPr lang="en-US" sz="1400" dirty="0" err="1"/>
              <a:t>Méthodologie</a:t>
            </a:r>
            <a:r>
              <a:rPr lang="en-US" sz="1400" dirty="0"/>
              <a:t> – 4. </a:t>
            </a:r>
            <a:r>
              <a:rPr lang="en-US" sz="1400" dirty="0" err="1"/>
              <a:t>Déroulement</a:t>
            </a:r>
            <a:r>
              <a:rPr lang="en-US" sz="1400" dirty="0"/>
              <a:t> – 5. </a:t>
            </a:r>
            <a:r>
              <a:rPr lang="en-US" sz="1400" dirty="0" err="1"/>
              <a:t>Résultats</a:t>
            </a:r>
            <a:r>
              <a:rPr lang="en-US" sz="1400" dirty="0"/>
              <a:t> – </a:t>
            </a:r>
            <a:r>
              <a:rPr lang="en-US" sz="1400" dirty="0">
                <a:solidFill>
                  <a:srgbClr val="FFFF00"/>
                </a:solidFill>
              </a:rPr>
              <a:t>6. </a:t>
            </a:r>
            <a:r>
              <a:rPr lang="en-US" sz="1400" dirty="0" err="1">
                <a:solidFill>
                  <a:srgbClr val="FFFF00"/>
                </a:solidFill>
              </a:rPr>
              <a:t>Bilan</a:t>
            </a:r>
            <a:r>
              <a:rPr lang="en-US" sz="1400" dirty="0">
                <a:solidFill>
                  <a:srgbClr val="FFFF00"/>
                </a:solidFill>
              </a:rPr>
              <a:t> </a:t>
            </a:r>
            <a:r>
              <a:rPr lang="en-US" sz="1400" dirty="0"/>
              <a:t>– Conclusion</a:t>
            </a:r>
          </a:p>
        </p:txBody>
      </p:sp>
    </p:spTree>
    <p:extLst>
      <p:ext uri="{BB962C8B-B14F-4D97-AF65-F5344CB8AC3E}">
        <p14:creationId xmlns:p14="http://schemas.microsoft.com/office/powerpoint/2010/main" val="3975643612"/>
      </p:ext>
    </p:extLst>
  </p:cSld>
  <p:clrMapOvr>
    <a:masterClrMapping/>
  </p:clrMapOvr>
  <p:transition spd="slow">
    <p:push dir="u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6.2 – Bilan d’équipe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4" name="ZoneTexte 3"/>
          <p:cNvSpPr txBox="1"/>
          <p:nvPr/>
        </p:nvSpPr>
        <p:spPr>
          <a:xfrm>
            <a:off x="993913" y="2250599"/>
            <a:ext cx="1038808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Pour expliquer le nb d’heures de travail (le coût du projet) :</a:t>
            </a:r>
          </a:p>
          <a:p>
            <a:r>
              <a:rPr lang="fr-FR" dirty="0"/>
              <a:t>Comparer la planification réelle à la planification prévisionnelle présentée en 2.1.</a:t>
            </a:r>
          </a:p>
          <a:p>
            <a:r>
              <a:rPr lang="fr-FR" dirty="0"/>
              <a:t>Projeter des planifications lisibles :</a:t>
            </a:r>
          </a:p>
          <a:p>
            <a:pPr marL="285750" indent="-285750">
              <a:buFontTx/>
              <a:buChar char="-"/>
            </a:pPr>
            <a:r>
              <a:rPr lang="fr-FR" dirty="0"/>
              <a:t>Soit la planification réelle apparaît en-dessous de la prévisionnelle dans un 2</a:t>
            </a:r>
            <a:r>
              <a:rPr lang="fr-FR" baseline="30000" dirty="0"/>
              <a:t>nd</a:t>
            </a:r>
            <a:r>
              <a:rPr lang="fr-FR" dirty="0"/>
              <a:t> temps</a:t>
            </a:r>
          </a:p>
          <a:p>
            <a:pPr marL="285750" indent="-285750">
              <a:buFontTx/>
              <a:buChar char="-"/>
            </a:pPr>
            <a:r>
              <a:rPr lang="fr-FR" dirty="0"/>
              <a:t>Soit la planification réelle se superpose à la prévisionnelle dans un 2</a:t>
            </a:r>
            <a:r>
              <a:rPr lang="fr-FR" baseline="30000" dirty="0"/>
              <a:t>nd</a:t>
            </a:r>
            <a:r>
              <a:rPr lang="fr-FR" dirty="0"/>
              <a:t> temps</a:t>
            </a:r>
          </a:p>
          <a:p>
            <a:r>
              <a:rPr lang="fr-FR" dirty="0"/>
              <a:t>Utiliser la fonction d’apparition progressive des informations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Analyse :</a:t>
            </a:r>
          </a:p>
          <a:p>
            <a:pPr marL="285750" indent="-285750">
              <a:buFontTx/>
              <a:buChar char="-"/>
            </a:pPr>
            <a:r>
              <a:rPr lang="fr-FR" dirty="0"/>
              <a:t>Identifier les écarts et quantifier le nb d’heures passées en plus ou en moins</a:t>
            </a:r>
          </a:p>
          <a:p>
            <a:pPr marL="285750" indent="-285750">
              <a:buFontTx/>
              <a:buChar char="-"/>
            </a:pPr>
            <a:r>
              <a:rPr lang="fr-FR" dirty="0"/>
              <a:t>Expliquer les écarts en relatant les évènements de ces périodes de travail (difficultés techniques, difficultés humaines)</a:t>
            </a:r>
          </a:p>
          <a:p>
            <a:pPr marL="285750" indent="-285750">
              <a:buFontTx/>
              <a:buChar char="-"/>
            </a:pPr>
            <a:r>
              <a:rPr lang="fr-FR" dirty="0"/>
              <a:t>Exposer les solutions que vous auriez pu / pourriez mettre en place pour éviter ces écarts</a:t>
            </a:r>
          </a:p>
          <a:p>
            <a:pPr marL="285750" indent="-285750">
              <a:buFontTx/>
              <a:buChar char="-"/>
            </a:pPr>
            <a:endParaRPr lang="fr-FR" dirty="0"/>
          </a:p>
        </p:txBody>
      </p:sp>
      <p:sp>
        <p:nvSpPr>
          <p:cNvPr id="6" name="Espace réservé du pied de page 5"/>
          <p:cNvSpPr txBox="1">
            <a:spLocks/>
          </p:cNvSpPr>
          <p:nvPr/>
        </p:nvSpPr>
        <p:spPr>
          <a:xfrm>
            <a:off x="93735" y="6317370"/>
            <a:ext cx="11932010" cy="28984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Introduction – 1. </a:t>
            </a:r>
            <a:r>
              <a:rPr lang="en-US" sz="1400" dirty="0" err="1"/>
              <a:t>Présentation</a:t>
            </a:r>
            <a:r>
              <a:rPr lang="en-US" sz="1400" dirty="0"/>
              <a:t> de </a:t>
            </a:r>
            <a:r>
              <a:rPr lang="en-US" sz="1400" dirty="0" err="1"/>
              <a:t>l’entreprise</a:t>
            </a:r>
            <a:r>
              <a:rPr lang="en-US" sz="1400" dirty="0"/>
              <a:t> 2. </a:t>
            </a:r>
            <a:r>
              <a:rPr lang="en-US" sz="1400" dirty="0" err="1"/>
              <a:t>Besoins</a:t>
            </a:r>
            <a:r>
              <a:rPr lang="en-US" sz="1400" dirty="0"/>
              <a:t> client – 3. </a:t>
            </a:r>
            <a:r>
              <a:rPr lang="en-US" sz="1400" dirty="0" err="1"/>
              <a:t>Méthodologie</a:t>
            </a:r>
            <a:r>
              <a:rPr lang="en-US" sz="1400" dirty="0"/>
              <a:t> – 4. </a:t>
            </a:r>
            <a:r>
              <a:rPr lang="en-US" sz="1400" dirty="0" err="1"/>
              <a:t>Déroulement</a:t>
            </a:r>
            <a:r>
              <a:rPr lang="en-US" sz="1400" dirty="0"/>
              <a:t> – 5. </a:t>
            </a:r>
            <a:r>
              <a:rPr lang="en-US" sz="1400" dirty="0" err="1"/>
              <a:t>Résultats</a:t>
            </a:r>
            <a:r>
              <a:rPr lang="en-US" sz="1400" dirty="0"/>
              <a:t> – </a:t>
            </a:r>
            <a:r>
              <a:rPr lang="en-US" sz="1400" dirty="0">
                <a:solidFill>
                  <a:srgbClr val="FFFF00"/>
                </a:solidFill>
              </a:rPr>
              <a:t>6. </a:t>
            </a:r>
            <a:r>
              <a:rPr lang="en-US" sz="1400" dirty="0" err="1">
                <a:solidFill>
                  <a:srgbClr val="FFFF00"/>
                </a:solidFill>
              </a:rPr>
              <a:t>Bilan</a:t>
            </a:r>
            <a:r>
              <a:rPr lang="en-US" sz="1400" dirty="0">
                <a:solidFill>
                  <a:srgbClr val="FFFF00"/>
                </a:solidFill>
              </a:rPr>
              <a:t> </a:t>
            </a:r>
            <a:r>
              <a:rPr lang="en-US" sz="1400" dirty="0"/>
              <a:t>– Conclusion</a:t>
            </a:r>
          </a:p>
        </p:txBody>
      </p:sp>
    </p:spTree>
    <p:extLst>
      <p:ext uri="{BB962C8B-B14F-4D97-AF65-F5344CB8AC3E}">
        <p14:creationId xmlns:p14="http://schemas.microsoft.com/office/powerpoint/2010/main" val="3803520591"/>
      </p:ext>
    </p:extLst>
  </p:cSld>
  <p:clrMapOvr>
    <a:masterClrMapping/>
  </p:clrMapOvr>
  <p:transition spd="slow">
    <p:push dir="u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6.2 – Bilan d’équipe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4" name="ZoneTexte 3"/>
          <p:cNvSpPr txBox="1"/>
          <p:nvPr/>
        </p:nvSpPr>
        <p:spPr>
          <a:xfrm>
            <a:off x="821323" y="2555399"/>
            <a:ext cx="1038808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Evaluer la qualité de la communication : outils de communication et de travail collaboratif utilisés (présentés en 2.1):</a:t>
            </a:r>
          </a:p>
          <a:p>
            <a:pPr marL="285750" indent="-285750">
              <a:buFontTx/>
              <a:buChar char="-"/>
            </a:pPr>
            <a:r>
              <a:rPr lang="fr-FR" dirty="0"/>
              <a:t>Entre les collaborateurs/</a:t>
            </a:r>
            <a:r>
              <a:rPr lang="fr-FR" dirty="0" err="1"/>
              <a:t>trices</a:t>
            </a:r>
            <a:r>
              <a:rPr lang="fr-FR" dirty="0"/>
              <a:t> : faire un retour d’expérience sur le contrat d’équipe, les </a:t>
            </a:r>
            <a:r>
              <a:rPr lang="fr-FR" dirty="0" err="1"/>
              <a:t>process</a:t>
            </a:r>
            <a:r>
              <a:rPr lang="fr-FR" dirty="0"/>
              <a:t> de travail (répartition des tâches, de réunion (rythme, ODJ, CR de réunion), de prise de décision, de mise en commun du travail…</a:t>
            </a:r>
          </a:p>
          <a:p>
            <a:endParaRPr lang="fr-FR" dirty="0"/>
          </a:p>
          <a:p>
            <a:pPr marL="285750" indent="-285750">
              <a:buFontTx/>
              <a:buChar char="-"/>
            </a:pPr>
            <a:r>
              <a:rPr lang="fr-FR" dirty="0"/>
              <a:t>Avec le/la </a:t>
            </a:r>
            <a:r>
              <a:rPr lang="fr-FR" dirty="0" err="1"/>
              <a:t>client.e</a:t>
            </a:r>
            <a:r>
              <a:rPr lang="fr-FR" dirty="0"/>
              <a:t> : les </a:t>
            </a:r>
            <a:r>
              <a:rPr lang="fr-FR" dirty="0" err="1"/>
              <a:t>process</a:t>
            </a:r>
            <a:r>
              <a:rPr lang="fr-FR" dirty="0"/>
              <a:t> de travail (réunion (rythme, ODJ, CR de réunion), la communication pendant les étapes du projet</a:t>
            </a:r>
          </a:p>
          <a:p>
            <a:endParaRPr lang="fr-FR" dirty="0"/>
          </a:p>
          <a:p>
            <a:pPr marL="285750" indent="-285750">
              <a:buFontTx/>
              <a:buChar char="-"/>
            </a:pPr>
            <a:r>
              <a:rPr lang="fr-FR" dirty="0"/>
              <a:t>Avec le/la </a:t>
            </a:r>
            <a:r>
              <a:rPr lang="fr-FR" dirty="0" err="1"/>
              <a:t>superviseur.e</a:t>
            </a:r>
            <a:r>
              <a:rPr lang="fr-FR" dirty="0"/>
              <a:t> : la communication pendant les étapes du projet, rendu des travaux, intégration des conseils et corrections</a:t>
            </a:r>
          </a:p>
        </p:txBody>
      </p:sp>
      <p:sp>
        <p:nvSpPr>
          <p:cNvPr id="6" name="Espace réservé du pied de page 5"/>
          <p:cNvSpPr txBox="1">
            <a:spLocks/>
          </p:cNvSpPr>
          <p:nvPr/>
        </p:nvSpPr>
        <p:spPr>
          <a:xfrm>
            <a:off x="93735" y="6317370"/>
            <a:ext cx="11932010" cy="28984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Introduction – 1. </a:t>
            </a:r>
            <a:r>
              <a:rPr lang="en-US" sz="1400" dirty="0" err="1"/>
              <a:t>Présentation</a:t>
            </a:r>
            <a:r>
              <a:rPr lang="en-US" sz="1400" dirty="0"/>
              <a:t> de </a:t>
            </a:r>
            <a:r>
              <a:rPr lang="en-US" sz="1400" dirty="0" err="1"/>
              <a:t>l’entreprise</a:t>
            </a:r>
            <a:r>
              <a:rPr lang="en-US" sz="1400" dirty="0"/>
              <a:t> 2. </a:t>
            </a:r>
            <a:r>
              <a:rPr lang="en-US" sz="1400" dirty="0" err="1"/>
              <a:t>Besoins</a:t>
            </a:r>
            <a:r>
              <a:rPr lang="en-US" sz="1400" dirty="0"/>
              <a:t> client – 3. </a:t>
            </a:r>
            <a:r>
              <a:rPr lang="en-US" sz="1400" dirty="0" err="1"/>
              <a:t>Méthodologie</a:t>
            </a:r>
            <a:r>
              <a:rPr lang="en-US" sz="1400" dirty="0"/>
              <a:t> – 4. </a:t>
            </a:r>
            <a:r>
              <a:rPr lang="en-US" sz="1400" dirty="0" err="1"/>
              <a:t>Déroulement</a:t>
            </a:r>
            <a:r>
              <a:rPr lang="en-US" sz="1400" dirty="0"/>
              <a:t> – 5. </a:t>
            </a:r>
            <a:r>
              <a:rPr lang="en-US" sz="1400" dirty="0" err="1"/>
              <a:t>Résultats</a:t>
            </a:r>
            <a:r>
              <a:rPr lang="en-US" sz="1400" dirty="0"/>
              <a:t> – </a:t>
            </a:r>
            <a:r>
              <a:rPr lang="en-US" sz="1400" dirty="0">
                <a:solidFill>
                  <a:srgbClr val="FFFF00"/>
                </a:solidFill>
              </a:rPr>
              <a:t>6. </a:t>
            </a:r>
            <a:r>
              <a:rPr lang="en-US" sz="1400" dirty="0" err="1">
                <a:solidFill>
                  <a:srgbClr val="FFFF00"/>
                </a:solidFill>
              </a:rPr>
              <a:t>Bilan</a:t>
            </a:r>
            <a:r>
              <a:rPr lang="en-US" sz="1400" dirty="0">
                <a:solidFill>
                  <a:srgbClr val="FFFF00"/>
                </a:solidFill>
              </a:rPr>
              <a:t> </a:t>
            </a:r>
            <a:r>
              <a:rPr lang="en-US" sz="1400" dirty="0"/>
              <a:t>– Conclusion</a:t>
            </a:r>
          </a:p>
        </p:txBody>
      </p:sp>
    </p:spTree>
    <p:extLst>
      <p:ext uri="{BB962C8B-B14F-4D97-AF65-F5344CB8AC3E}">
        <p14:creationId xmlns:p14="http://schemas.microsoft.com/office/powerpoint/2010/main" val="2232286183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Problématique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141413" y="709298"/>
            <a:ext cx="9905998" cy="3124201"/>
          </a:xfrm>
        </p:spPr>
        <p:txBody>
          <a:bodyPr/>
          <a:lstStyle/>
          <a:p>
            <a:pPr marL="0" indent="0">
              <a:buNone/>
            </a:pPr>
            <a:endParaRPr lang="fr-FR" sz="2800" dirty="0"/>
          </a:p>
          <a:p>
            <a:r>
              <a:rPr lang="fr-FR" sz="2800" dirty="0"/>
              <a:t>Comment permettre, grâce à un site e-commerce, à </a:t>
            </a:r>
            <a:r>
              <a:rPr lang="fr-FR" sz="2800" dirty="0" err="1"/>
              <a:t>disguise’hub</a:t>
            </a:r>
            <a:r>
              <a:rPr lang="fr-FR" sz="2800" dirty="0"/>
              <a:t> d’atteindre son objectif de développement </a:t>
            </a:r>
            <a:r>
              <a:rPr lang="fr-FR" dirty="0"/>
              <a:t>?</a:t>
            </a:r>
          </a:p>
        </p:txBody>
      </p:sp>
      <p:sp>
        <p:nvSpPr>
          <p:cNvPr id="7" name="Espace réservé du pied de page 5"/>
          <p:cNvSpPr>
            <a:spLocks noGrp="1"/>
          </p:cNvSpPr>
          <p:nvPr>
            <p:ph type="ftr" sz="quarter" idx="11"/>
          </p:nvPr>
        </p:nvSpPr>
        <p:spPr>
          <a:xfrm>
            <a:off x="157316" y="6363095"/>
            <a:ext cx="12034684" cy="494905"/>
          </a:xfrm>
        </p:spPr>
        <p:txBody>
          <a:bodyPr/>
          <a:lstStyle/>
          <a:p>
            <a:r>
              <a:rPr lang="en-US" sz="1400" dirty="0">
                <a:solidFill>
                  <a:srgbClr val="FFFF00"/>
                </a:solidFill>
              </a:rPr>
              <a:t>Introduction</a:t>
            </a:r>
            <a:r>
              <a:rPr lang="en-US" sz="1400" dirty="0"/>
              <a:t> – 1. </a:t>
            </a:r>
            <a:r>
              <a:rPr lang="en-US" sz="1400" dirty="0" err="1"/>
              <a:t>Présentation</a:t>
            </a:r>
            <a:r>
              <a:rPr lang="en-US" sz="1400" dirty="0"/>
              <a:t> de </a:t>
            </a:r>
            <a:r>
              <a:rPr lang="en-US" sz="1400" dirty="0" err="1"/>
              <a:t>l’entreprise</a:t>
            </a:r>
            <a:r>
              <a:rPr lang="en-US" sz="1400" dirty="0"/>
              <a:t> 2. </a:t>
            </a:r>
            <a:r>
              <a:rPr lang="en-US" sz="1400" dirty="0" err="1"/>
              <a:t>Besoins</a:t>
            </a:r>
            <a:r>
              <a:rPr lang="en-US" sz="1400" dirty="0"/>
              <a:t> client – 3. </a:t>
            </a:r>
            <a:r>
              <a:rPr lang="en-US" sz="1400" dirty="0" err="1"/>
              <a:t>Méthodologie</a:t>
            </a:r>
            <a:r>
              <a:rPr lang="en-US" sz="1400" dirty="0"/>
              <a:t> – 4. </a:t>
            </a:r>
            <a:r>
              <a:rPr lang="en-US" sz="1400" dirty="0" err="1"/>
              <a:t>Déroulement</a:t>
            </a:r>
            <a:r>
              <a:rPr lang="en-US" sz="1400" dirty="0"/>
              <a:t> – 5. </a:t>
            </a:r>
            <a:r>
              <a:rPr lang="en-US" sz="1400" dirty="0" err="1"/>
              <a:t>Résultats</a:t>
            </a:r>
            <a:r>
              <a:rPr lang="en-US" sz="1400" dirty="0"/>
              <a:t> – 6. </a:t>
            </a:r>
            <a:r>
              <a:rPr lang="en-US" sz="1400" dirty="0" err="1"/>
              <a:t>Bilan</a:t>
            </a:r>
            <a:r>
              <a:rPr lang="en-US" sz="1400" dirty="0"/>
              <a:t> – Conclusion</a:t>
            </a:r>
          </a:p>
          <a:p>
            <a:endParaRPr lang="en-US" sz="1400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BC0C34BB-1DBD-41E6-ACE1-D7EB1FE89DE2}"/>
              </a:ext>
            </a:extLst>
          </p:cNvPr>
          <p:cNvSpPr txBox="1"/>
          <p:nvPr/>
        </p:nvSpPr>
        <p:spPr>
          <a:xfrm>
            <a:off x="400806" y="3405686"/>
            <a:ext cx="412554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Gagner en Visibilité et en Notoriété 						</a:t>
            </a:r>
          </a:p>
        </p:txBody>
      </p:sp>
      <p:pic>
        <p:nvPicPr>
          <p:cNvPr id="4098" name="Picture 2" descr="Qu'est-ce que le ciblage marketing ? Définition et méthodologie">
            <a:extLst>
              <a:ext uri="{FF2B5EF4-FFF2-40B4-BE49-F238E27FC236}">
                <a16:creationId xmlns:a16="http://schemas.microsoft.com/office/drawing/2014/main" id="{31AE8A42-44EA-4593-9B3F-3D084E6715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970" y="3993653"/>
            <a:ext cx="3111500" cy="1990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61469772-A726-48E3-B6D0-E2D65021F2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0463" r="49635" b="-2826"/>
          <a:stretch/>
        </p:blipFill>
        <p:spPr>
          <a:xfrm>
            <a:off x="5890736" y="3860709"/>
            <a:ext cx="1414804" cy="1322999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12B68AC9-5D97-4894-8737-1CA3A345D16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0000"/>
          <a:stretch/>
        </p:blipFill>
        <p:spPr>
          <a:xfrm>
            <a:off x="5216110" y="4891467"/>
            <a:ext cx="2941856" cy="1322999"/>
          </a:xfrm>
          <a:prstGeom prst="rect">
            <a:avLst/>
          </a:prstGeom>
        </p:spPr>
      </p:pic>
      <p:sp>
        <p:nvSpPr>
          <p:cNvPr id="10" name="AutoShape 4" descr="Transport Express France – Transporteur livraison France | MTI Express">
            <a:extLst>
              <a:ext uri="{FF2B5EF4-FFF2-40B4-BE49-F238E27FC236}">
                <a16:creationId xmlns:a16="http://schemas.microsoft.com/office/drawing/2014/main" id="{657EAF6E-A4D1-4AE5-BDF2-563211AD148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4102" name="Picture 6" descr="Transport Express France – Transporteur livraison France | MTI Express">
            <a:extLst>
              <a:ext uri="{FF2B5EF4-FFF2-40B4-BE49-F238E27FC236}">
                <a16:creationId xmlns:a16="http://schemas.microsoft.com/office/drawing/2014/main" id="{D6C76F73-89BD-4AF4-A0C2-ED188A8D96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3826" y="3783149"/>
            <a:ext cx="2663168" cy="1905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96DD5680-B8B0-4818-B9CD-33C120D6E671}"/>
              </a:ext>
            </a:extLst>
          </p:cNvPr>
          <p:cNvSpPr txBox="1"/>
          <p:nvPr/>
        </p:nvSpPr>
        <p:spPr>
          <a:xfrm>
            <a:off x="4900820" y="3410339"/>
            <a:ext cx="39383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Support à la Force Commerciale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C4750A54-1A07-4009-97B4-7A6F38A0D0CC}"/>
              </a:ext>
            </a:extLst>
          </p:cNvPr>
          <p:cNvSpPr txBox="1"/>
          <p:nvPr/>
        </p:nvSpPr>
        <p:spPr>
          <a:xfrm>
            <a:off x="9924221" y="3372305"/>
            <a:ext cx="16454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Cible Client</a:t>
            </a:r>
          </a:p>
        </p:txBody>
      </p:sp>
    </p:spTree>
    <p:extLst>
      <p:ext uri="{BB962C8B-B14F-4D97-AF65-F5344CB8AC3E}">
        <p14:creationId xmlns:p14="http://schemas.microsoft.com/office/powerpoint/2010/main" val="115487347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3" grpId="0"/>
      <p:bldP spid="15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6.2 – Bilan d’équipe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4" name="ZoneTexte 3"/>
          <p:cNvSpPr txBox="1"/>
          <p:nvPr/>
        </p:nvSpPr>
        <p:spPr>
          <a:xfrm>
            <a:off x="821323" y="2555399"/>
            <a:ext cx="1038808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/>
          </a:p>
          <a:p>
            <a:r>
              <a:rPr lang="fr-FR" dirty="0"/>
              <a:t>A la lumière de ce bilan, lister des bonnes pratiques à mettre en place pour un futur projet (Synthèse) :</a:t>
            </a:r>
          </a:p>
          <a:p>
            <a:pPr marL="285750" indent="-285750">
              <a:buFontTx/>
              <a:buChar char="-"/>
            </a:pPr>
            <a:r>
              <a:rPr lang="fr-FR" dirty="0"/>
              <a:t>Pour la planification et la quantification des heures</a:t>
            </a:r>
          </a:p>
          <a:p>
            <a:pPr marL="285750" indent="-285750">
              <a:buFontTx/>
              <a:buChar char="-"/>
            </a:pPr>
            <a:r>
              <a:rPr lang="fr-FR" dirty="0"/>
              <a:t>Pour l’organisation interne (communication)</a:t>
            </a:r>
          </a:p>
          <a:p>
            <a:pPr marL="285750" indent="-285750">
              <a:buFontTx/>
              <a:buChar char="-"/>
            </a:pPr>
            <a:r>
              <a:rPr lang="fr-FR" dirty="0"/>
              <a:t>Pour l’organisation externe (communication)</a:t>
            </a:r>
          </a:p>
          <a:p>
            <a:pPr marL="285750" indent="-285750">
              <a:buFontTx/>
              <a:buChar char="-"/>
            </a:pPr>
            <a:r>
              <a:rPr lang="fr-FR" dirty="0"/>
              <a:t>Pour la répartition des tâches en fonction des goûts de </a:t>
            </a:r>
            <a:r>
              <a:rPr lang="fr-FR" dirty="0" err="1"/>
              <a:t>chacun.e</a:t>
            </a:r>
            <a:endParaRPr lang="fr-FR" dirty="0"/>
          </a:p>
          <a:p>
            <a:endParaRPr lang="fr-FR" dirty="0"/>
          </a:p>
          <a:p>
            <a:r>
              <a:rPr lang="fr-FR" dirty="0"/>
              <a:t>(transition vers la sous-partie 6.3)</a:t>
            </a:r>
          </a:p>
        </p:txBody>
      </p:sp>
      <p:sp>
        <p:nvSpPr>
          <p:cNvPr id="6" name="Espace réservé du pied de page 5"/>
          <p:cNvSpPr txBox="1">
            <a:spLocks/>
          </p:cNvSpPr>
          <p:nvPr/>
        </p:nvSpPr>
        <p:spPr>
          <a:xfrm>
            <a:off x="93735" y="6317370"/>
            <a:ext cx="11932010" cy="28984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Introduction – 1. </a:t>
            </a:r>
            <a:r>
              <a:rPr lang="en-US" sz="1400" dirty="0" err="1"/>
              <a:t>Présentation</a:t>
            </a:r>
            <a:r>
              <a:rPr lang="en-US" sz="1400" dirty="0"/>
              <a:t> de </a:t>
            </a:r>
            <a:r>
              <a:rPr lang="en-US" sz="1400" dirty="0" err="1"/>
              <a:t>l’entreprise</a:t>
            </a:r>
            <a:r>
              <a:rPr lang="en-US" sz="1400" dirty="0"/>
              <a:t> 2. </a:t>
            </a:r>
            <a:r>
              <a:rPr lang="en-US" sz="1400" dirty="0" err="1"/>
              <a:t>Besoins</a:t>
            </a:r>
            <a:r>
              <a:rPr lang="en-US" sz="1400" dirty="0"/>
              <a:t> client – 3. </a:t>
            </a:r>
            <a:r>
              <a:rPr lang="en-US" sz="1400" dirty="0" err="1"/>
              <a:t>Méthodologie</a:t>
            </a:r>
            <a:r>
              <a:rPr lang="en-US" sz="1400" dirty="0"/>
              <a:t> – 4. </a:t>
            </a:r>
            <a:r>
              <a:rPr lang="en-US" sz="1400" dirty="0" err="1"/>
              <a:t>Déroulement</a:t>
            </a:r>
            <a:r>
              <a:rPr lang="en-US" sz="1400" dirty="0"/>
              <a:t> – 5. </a:t>
            </a:r>
            <a:r>
              <a:rPr lang="en-US" sz="1400" dirty="0" err="1"/>
              <a:t>Résultats</a:t>
            </a:r>
            <a:r>
              <a:rPr lang="en-US" sz="1400" dirty="0"/>
              <a:t> – </a:t>
            </a:r>
            <a:r>
              <a:rPr lang="en-US" sz="1400" dirty="0">
                <a:solidFill>
                  <a:srgbClr val="FFFF00"/>
                </a:solidFill>
              </a:rPr>
              <a:t>6. </a:t>
            </a:r>
            <a:r>
              <a:rPr lang="en-US" sz="1400" dirty="0" err="1">
                <a:solidFill>
                  <a:srgbClr val="FFFF00"/>
                </a:solidFill>
              </a:rPr>
              <a:t>Bilan</a:t>
            </a:r>
            <a:r>
              <a:rPr lang="en-US" sz="1400" dirty="0">
                <a:solidFill>
                  <a:srgbClr val="FFFF00"/>
                </a:solidFill>
              </a:rPr>
              <a:t> </a:t>
            </a:r>
            <a:r>
              <a:rPr lang="en-US" sz="1400" dirty="0"/>
              <a:t>– Conclusion</a:t>
            </a:r>
          </a:p>
        </p:txBody>
      </p:sp>
    </p:spTree>
    <p:extLst>
      <p:ext uri="{BB962C8B-B14F-4D97-AF65-F5344CB8AC3E}">
        <p14:creationId xmlns:p14="http://schemas.microsoft.com/office/powerpoint/2010/main" val="1126902109"/>
      </p:ext>
    </p:extLst>
  </p:cSld>
  <p:clrMapOvr>
    <a:masterClrMapping/>
  </p:clrMapOvr>
  <p:transition spd="slow">
    <p:push dir="u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6.3 – Bilan de compétences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4" name="ZoneTexte 3"/>
          <p:cNvSpPr txBox="1"/>
          <p:nvPr/>
        </p:nvSpPr>
        <p:spPr>
          <a:xfrm>
            <a:off x="711125" y="2236155"/>
            <a:ext cx="1038808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Retours sur les objectifs visés par la SAE S3 développement d’application dans les 6 compétences :</a:t>
            </a:r>
          </a:p>
          <a:p>
            <a:pPr marL="285750" indent="-285750">
              <a:buFontTx/>
              <a:buChar char="-"/>
            </a:pPr>
            <a:r>
              <a:rPr lang="fr-FR" dirty="0"/>
              <a:t>Dev / Dev web</a:t>
            </a:r>
          </a:p>
          <a:p>
            <a:pPr marL="285750" indent="-285750">
              <a:buFontTx/>
              <a:buChar char="-"/>
            </a:pPr>
            <a:r>
              <a:rPr lang="fr-FR" dirty="0"/>
              <a:t>BD</a:t>
            </a:r>
          </a:p>
          <a:p>
            <a:pPr marL="285750" indent="-285750">
              <a:buFontTx/>
              <a:buChar char="-"/>
            </a:pPr>
            <a:r>
              <a:rPr lang="fr-FR" dirty="0" err="1"/>
              <a:t>Syst</a:t>
            </a:r>
            <a:r>
              <a:rPr lang="fr-FR" dirty="0"/>
              <a:t>/réseau</a:t>
            </a:r>
          </a:p>
          <a:p>
            <a:pPr marL="285750" indent="-285750">
              <a:buFontTx/>
              <a:buChar char="-"/>
            </a:pPr>
            <a:r>
              <a:rPr lang="fr-FR" dirty="0"/>
              <a:t>Gestion de projet</a:t>
            </a:r>
          </a:p>
          <a:p>
            <a:pPr marL="285750" indent="-285750">
              <a:buFontTx/>
              <a:buChar char="-"/>
            </a:pPr>
            <a:r>
              <a:rPr lang="fr-FR" dirty="0"/>
              <a:t>Travail d’équipe</a:t>
            </a:r>
          </a:p>
          <a:p>
            <a:pPr marL="285750" indent="-285750">
              <a:buFontTx/>
              <a:buChar char="-"/>
            </a:pPr>
            <a:endParaRPr lang="fr-FR" dirty="0"/>
          </a:p>
          <a:p>
            <a:r>
              <a:rPr lang="fr-FR" dirty="0"/>
              <a:t>Rappel des liens avec les ressources de S3 (mais aussi de S2 et S1) : expliquer les outils techniques et méthodologiques que vous aviez découverts dans les ressources et que vous avez utilisés dans le projet de la SAE S3. </a:t>
            </a:r>
          </a:p>
          <a:p>
            <a:endParaRPr lang="fr-FR" dirty="0"/>
          </a:p>
          <a:p>
            <a:r>
              <a:rPr lang="fr-FR" dirty="0"/>
              <a:t>Ex : tableaux / apparition progressive</a:t>
            </a:r>
          </a:p>
        </p:txBody>
      </p:sp>
      <p:sp>
        <p:nvSpPr>
          <p:cNvPr id="7" name="Espace réservé du pied de page 5"/>
          <p:cNvSpPr txBox="1">
            <a:spLocks/>
          </p:cNvSpPr>
          <p:nvPr/>
        </p:nvSpPr>
        <p:spPr>
          <a:xfrm>
            <a:off x="93735" y="6317370"/>
            <a:ext cx="11932010" cy="28984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Introduction – 1. </a:t>
            </a:r>
            <a:r>
              <a:rPr lang="en-US" sz="1400" dirty="0" err="1"/>
              <a:t>Présentation</a:t>
            </a:r>
            <a:r>
              <a:rPr lang="en-US" sz="1400" dirty="0"/>
              <a:t> de </a:t>
            </a:r>
            <a:r>
              <a:rPr lang="en-US" sz="1400" dirty="0" err="1"/>
              <a:t>l’entreprise</a:t>
            </a:r>
            <a:r>
              <a:rPr lang="en-US" sz="1400" dirty="0"/>
              <a:t> 2. </a:t>
            </a:r>
            <a:r>
              <a:rPr lang="en-US" sz="1400" dirty="0" err="1"/>
              <a:t>Besoins</a:t>
            </a:r>
            <a:r>
              <a:rPr lang="en-US" sz="1400" dirty="0"/>
              <a:t> client – 3. </a:t>
            </a:r>
            <a:r>
              <a:rPr lang="en-US" sz="1400" dirty="0" err="1"/>
              <a:t>Méthodologie</a:t>
            </a:r>
            <a:r>
              <a:rPr lang="en-US" sz="1400" dirty="0"/>
              <a:t> – 4. </a:t>
            </a:r>
            <a:r>
              <a:rPr lang="en-US" sz="1400" dirty="0" err="1"/>
              <a:t>Déroulement</a:t>
            </a:r>
            <a:r>
              <a:rPr lang="en-US" sz="1400" dirty="0"/>
              <a:t> – 5. </a:t>
            </a:r>
            <a:r>
              <a:rPr lang="en-US" sz="1400" dirty="0" err="1"/>
              <a:t>Résultats</a:t>
            </a:r>
            <a:r>
              <a:rPr lang="en-US" sz="1400" dirty="0"/>
              <a:t> – </a:t>
            </a:r>
            <a:r>
              <a:rPr lang="en-US" sz="1400" dirty="0">
                <a:solidFill>
                  <a:srgbClr val="FFFF00"/>
                </a:solidFill>
              </a:rPr>
              <a:t>6. </a:t>
            </a:r>
            <a:r>
              <a:rPr lang="en-US" sz="1400" dirty="0" err="1">
                <a:solidFill>
                  <a:srgbClr val="FFFF00"/>
                </a:solidFill>
              </a:rPr>
              <a:t>Bilan</a:t>
            </a:r>
            <a:r>
              <a:rPr lang="en-US" sz="1400" dirty="0">
                <a:solidFill>
                  <a:srgbClr val="FFFF00"/>
                </a:solidFill>
              </a:rPr>
              <a:t> </a:t>
            </a:r>
            <a:r>
              <a:rPr lang="en-US" sz="1400" dirty="0"/>
              <a:t>– Conclusion</a:t>
            </a:r>
          </a:p>
        </p:txBody>
      </p:sp>
    </p:spTree>
    <p:extLst>
      <p:ext uri="{BB962C8B-B14F-4D97-AF65-F5344CB8AC3E}">
        <p14:creationId xmlns:p14="http://schemas.microsoft.com/office/powerpoint/2010/main" val="1241324794"/>
      </p:ext>
    </p:extLst>
  </p:cSld>
  <p:clrMapOvr>
    <a:masterClrMapping/>
  </p:clrMapOvr>
  <p:transition spd="slow">
    <p:push dir="u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6.3 – Bilan de compétences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4" name="ZoneTexte 3"/>
          <p:cNvSpPr txBox="1"/>
          <p:nvPr/>
        </p:nvSpPr>
        <p:spPr>
          <a:xfrm>
            <a:off x="901956" y="2586012"/>
            <a:ext cx="1038808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Présentation de la répartition des tâches entre les membres de l’équipe et des goûts selon les 6 compétences.</a:t>
            </a:r>
          </a:p>
          <a:p>
            <a:r>
              <a:rPr lang="fr-FR" dirty="0"/>
              <a:t>Ex : camembert ou graphique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7" name="Espace réservé du pied de page 5"/>
          <p:cNvSpPr txBox="1">
            <a:spLocks/>
          </p:cNvSpPr>
          <p:nvPr/>
        </p:nvSpPr>
        <p:spPr>
          <a:xfrm>
            <a:off x="93735" y="6317370"/>
            <a:ext cx="11932010" cy="28984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Introduction – 1. </a:t>
            </a:r>
            <a:r>
              <a:rPr lang="en-US" sz="1400" dirty="0" err="1"/>
              <a:t>Présentation</a:t>
            </a:r>
            <a:r>
              <a:rPr lang="en-US" sz="1400" dirty="0"/>
              <a:t> de </a:t>
            </a:r>
            <a:r>
              <a:rPr lang="en-US" sz="1400" dirty="0" err="1"/>
              <a:t>l’entreprise</a:t>
            </a:r>
            <a:r>
              <a:rPr lang="en-US" sz="1400" dirty="0"/>
              <a:t> 2. </a:t>
            </a:r>
            <a:r>
              <a:rPr lang="en-US" sz="1400" dirty="0" err="1"/>
              <a:t>Besoins</a:t>
            </a:r>
            <a:r>
              <a:rPr lang="en-US" sz="1400" dirty="0"/>
              <a:t> client – 3. </a:t>
            </a:r>
            <a:r>
              <a:rPr lang="en-US" sz="1400" dirty="0" err="1"/>
              <a:t>Méthodologie</a:t>
            </a:r>
            <a:r>
              <a:rPr lang="en-US" sz="1400" dirty="0"/>
              <a:t> – 4. </a:t>
            </a:r>
            <a:r>
              <a:rPr lang="en-US" sz="1400" dirty="0" err="1"/>
              <a:t>Déroulement</a:t>
            </a:r>
            <a:r>
              <a:rPr lang="en-US" sz="1400" dirty="0"/>
              <a:t> – 5. </a:t>
            </a:r>
            <a:r>
              <a:rPr lang="en-US" sz="1400" dirty="0" err="1"/>
              <a:t>Résultats</a:t>
            </a:r>
            <a:r>
              <a:rPr lang="en-US" sz="1400" dirty="0"/>
              <a:t> – </a:t>
            </a:r>
            <a:r>
              <a:rPr lang="en-US" sz="1400" dirty="0">
                <a:solidFill>
                  <a:srgbClr val="FFFF00"/>
                </a:solidFill>
              </a:rPr>
              <a:t>6. </a:t>
            </a:r>
            <a:r>
              <a:rPr lang="en-US" sz="1400" dirty="0" err="1">
                <a:solidFill>
                  <a:srgbClr val="FFFF00"/>
                </a:solidFill>
              </a:rPr>
              <a:t>Bilan</a:t>
            </a:r>
            <a:r>
              <a:rPr lang="en-US" sz="1400" dirty="0">
                <a:solidFill>
                  <a:srgbClr val="FFFF00"/>
                </a:solidFill>
              </a:rPr>
              <a:t> </a:t>
            </a:r>
            <a:r>
              <a:rPr lang="en-US" sz="1400" dirty="0"/>
              <a:t>– Conclusion</a:t>
            </a:r>
          </a:p>
        </p:txBody>
      </p:sp>
    </p:spTree>
    <p:extLst>
      <p:ext uri="{BB962C8B-B14F-4D97-AF65-F5344CB8AC3E}">
        <p14:creationId xmlns:p14="http://schemas.microsoft.com/office/powerpoint/2010/main" val="780224961"/>
      </p:ext>
    </p:extLst>
  </p:cSld>
  <p:clrMapOvr>
    <a:masterClrMapping/>
  </p:clrMapOvr>
  <p:transition spd="slow">
    <p:push dir="u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Conclusion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RESUME : reprise des étapes du projet et du résultat.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6" name="Espace réservé du pied de page 5"/>
          <p:cNvSpPr txBox="1">
            <a:spLocks/>
          </p:cNvSpPr>
          <p:nvPr/>
        </p:nvSpPr>
        <p:spPr>
          <a:xfrm>
            <a:off x="93735" y="6317370"/>
            <a:ext cx="11932010" cy="28984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Introduction – 1. </a:t>
            </a:r>
            <a:r>
              <a:rPr lang="en-US" sz="1400" dirty="0" err="1"/>
              <a:t>Présentation</a:t>
            </a:r>
            <a:r>
              <a:rPr lang="en-US" sz="1400" dirty="0"/>
              <a:t> de </a:t>
            </a:r>
            <a:r>
              <a:rPr lang="en-US" sz="1400" dirty="0" err="1"/>
              <a:t>l’entreprise</a:t>
            </a:r>
            <a:r>
              <a:rPr lang="en-US" sz="1400" dirty="0"/>
              <a:t> 2. </a:t>
            </a:r>
            <a:r>
              <a:rPr lang="en-US" sz="1400" dirty="0" err="1"/>
              <a:t>Besoins</a:t>
            </a:r>
            <a:r>
              <a:rPr lang="en-US" sz="1400" dirty="0"/>
              <a:t> client – 3. </a:t>
            </a:r>
            <a:r>
              <a:rPr lang="en-US" sz="1400" dirty="0" err="1"/>
              <a:t>Méthodologie</a:t>
            </a:r>
            <a:r>
              <a:rPr lang="en-US" sz="1400" dirty="0"/>
              <a:t> – 4. </a:t>
            </a:r>
            <a:r>
              <a:rPr lang="en-US" sz="1400" dirty="0" err="1"/>
              <a:t>Déroulement</a:t>
            </a:r>
            <a:r>
              <a:rPr lang="en-US" sz="1400" dirty="0"/>
              <a:t> – 5. </a:t>
            </a:r>
            <a:r>
              <a:rPr lang="en-US" sz="1400" dirty="0" err="1"/>
              <a:t>Résultats</a:t>
            </a:r>
            <a:r>
              <a:rPr lang="en-US" sz="1400" dirty="0"/>
              <a:t> – 6. </a:t>
            </a:r>
            <a:r>
              <a:rPr lang="en-US" sz="1400" dirty="0" err="1"/>
              <a:t>Bilan</a:t>
            </a:r>
            <a:r>
              <a:rPr lang="en-US" sz="1400" dirty="0"/>
              <a:t> – </a:t>
            </a:r>
            <a:r>
              <a:rPr lang="en-US" sz="1400" dirty="0">
                <a:solidFill>
                  <a:srgbClr val="FFFF00"/>
                </a:solidFill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972821047"/>
      </p:ext>
    </p:extLst>
  </p:cSld>
  <p:clrMapOvr>
    <a:masterClrMapping/>
  </p:clrMapOvr>
  <p:transition spd="slow">
    <p:push dir="u"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Conclusion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OUVERTURE sur les projections professionnelles : poursuite en S4, stage et poursuite d’études.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7" name="Espace réservé du pied de page 5"/>
          <p:cNvSpPr txBox="1">
            <a:spLocks/>
          </p:cNvSpPr>
          <p:nvPr/>
        </p:nvSpPr>
        <p:spPr>
          <a:xfrm>
            <a:off x="93735" y="6317370"/>
            <a:ext cx="11932010" cy="28984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Introduction – 1. </a:t>
            </a:r>
            <a:r>
              <a:rPr lang="en-US" sz="1400" dirty="0" err="1"/>
              <a:t>Présentation</a:t>
            </a:r>
            <a:r>
              <a:rPr lang="en-US" sz="1400" dirty="0"/>
              <a:t> de </a:t>
            </a:r>
            <a:r>
              <a:rPr lang="en-US" sz="1400" dirty="0" err="1"/>
              <a:t>l’entreprise</a:t>
            </a:r>
            <a:r>
              <a:rPr lang="en-US" sz="1400" dirty="0"/>
              <a:t> 2. </a:t>
            </a:r>
            <a:r>
              <a:rPr lang="en-US" sz="1400" dirty="0" err="1"/>
              <a:t>Besoins</a:t>
            </a:r>
            <a:r>
              <a:rPr lang="en-US" sz="1400" dirty="0"/>
              <a:t> client – 3. </a:t>
            </a:r>
            <a:r>
              <a:rPr lang="en-US" sz="1400" dirty="0" err="1"/>
              <a:t>Méthodologie</a:t>
            </a:r>
            <a:r>
              <a:rPr lang="en-US" sz="1400" dirty="0"/>
              <a:t> – 4. </a:t>
            </a:r>
            <a:r>
              <a:rPr lang="en-US" sz="1400" dirty="0" err="1"/>
              <a:t>Déroulement</a:t>
            </a:r>
            <a:r>
              <a:rPr lang="en-US" sz="1400" dirty="0"/>
              <a:t> – 5. </a:t>
            </a:r>
            <a:r>
              <a:rPr lang="en-US" sz="1400" dirty="0" err="1"/>
              <a:t>Résultats</a:t>
            </a:r>
            <a:r>
              <a:rPr lang="en-US" sz="1400" dirty="0"/>
              <a:t> – 6. </a:t>
            </a:r>
            <a:r>
              <a:rPr lang="en-US" sz="1400" dirty="0" err="1"/>
              <a:t>Bilan</a:t>
            </a:r>
            <a:r>
              <a:rPr lang="en-US" sz="1400" dirty="0"/>
              <a:t> – </a:t>
            </a:r>
            <a:r>
              <a:rPr lang="en-US" sz="1400" dirty="0">
                <a:solidFill>
                  <a:srgbClr val="FFFF00"/>
                </a:solidFill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3342848801"/>
      </p:ext>
    </p:extLst>
  </p:cSld>
  <p:clrMapOvr>
    <a:masterClrMapping/>
  </p:clrMapOvr>
  <p:transition spd="slow">
    <p:push dir="u"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482623" y="482833"/>
            <a:ext cx="10572000" cy="4123034"/>
          </a:xfrm>
        </p:spPr>
        <p:txBody>
          <a:bodyPr>
            <a:normAutofit/>
          </a:bodyPr>
          <a:lstStyle/>
          <a:p>
            <a:r>
              <a:rPr lang="fr-FR" dirty="0" err="1"/>
              <a:t>DISGUISE’Hub</a:t>
            </a:r>
            <a:br>
              <a:rPr lang="fr-FR" dirty="0"/>
            </a:br>
            <a:br>
              <a:rPr lang="fr-FR" dirty="0"/>
            </a:br>
            <a:r>
              <a:rPr lang="fr-FR" dirty="0"/>
              <a:t>                   </a:t>
            </a:r>
            <a:r>
              <a:rPr lang="fr-FR" dirty="0" err="1"/>
              <a:t>Mots-clef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810001" y="5057422"/>
            <a:ext cx="10572000" cy="1682045"/>
          </a:xfrm>
        </p:spPr>
        <p:txBody>
          <a:bodyPr>
            <a:normAutofit/>
          </a:bodyPr>
          <a:lstStyle/>
          <a:p>
            <a:r>
              <a:rPr lang="fr-FR" dirty="0"/>
              <a:t>Contacts</a:t>
            </a:r>
          </a:p>
          <a:p>
            <a:r>
              <a:rPr lang="fr-FR" dirty="0"/>
              <a:t>Sources</a:t>
            </a:r>
          </a:p>
          <a:p>
            <a:endParaRPr lang="fr-FR" dirty="0"/>
          </a:p>
        </p:txBody>
      </p:sp>
      <p:pic>
        <p:nvPicPr>
          <p:cNvPr id="6" name="Shape 46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082151" y="410723"/>
            <a:ext cx="2299850" cy="14396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7725086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Plan</a:t>
            </a:r>
          </a:p>
        </p:txBody>
      </p:sp>
      <p:sp>
        <p:nvSpPr>
          <p:cNvPr id="7" name="Espace réservé du pied de page 5"/>
          <p:cNvSpPr>
            <a:spLocks noGrp="1"/>
          </p:cNvSpPr>
          <p:nvPr>
            <p:ph type="ftr" sz="quarter" idx="11"/>
          </p:nvPr>
        </p:nvSpPr>
        <p:spPr>
          <a:xfrm>
            <a:off x="157316" y="6363095"/>
            <a:ext cx="12034684" cy="494905"/>
          </a:xfrm>
        </p:spPr>
        <p:txBody>
          <a:bodyPr/>
          <a:lstStyle/>
          <a:p>
            <a:r>
              <a:rPr lang="en-US" sz="1400" dirty="0">
                <a:solidFill>
                  <a:srgbClr val="FFFF00"/>
                </a:solidFill>
              </a:rPr>
              <a:t>Introduction</a:t>
            </a:r>
            <a:r>
              <a:rPr lang="en-US" sz="1400" dirty="0"/>
              <a:t> – 1. </a:t>
            </a:r>
            <a:r>
              <a:rPr lang="en-US" sz="1400" dirty="0" err="1"/>
              <a:t>Présentation</a:t>
            </a:r>
            <a:r>
              <a:rPr lang="en-US" sz="1400" dirty="0"/>
              <a:t> de </a:t>
            </a:r>
            <a:r>
              <a:rPr lang="en-US" sz="1400" dirty="0" err="1"/>
              <a:t>l’entreprise</a:t>
            </a:r>
            <a:r>
              <a:rPr lang="en-US" sz="1400" dirty="0"/>
              <a:t> 2. </a:t>
            </a:r>
            <a:r>
              <a:rPr lang="en-US" sz="1400" dirty="0" err="1"/>
              <a:t>Besoins</a:t>
            </a:r>
            <a:r>
              <a:rPr lang="en-US" sz="1400" dirty="0"/>
              <a:t> client – 3. </a:t>
            </a:r>
            <a:r>
              <a:rPr lang="en-US" sz="1400" dirty="0" err="1"/>
              <a:t>Méthodologie</a:t>
            </a:r>
            <a:r>
              <a:rPr lang="en-US" sz="1400" dirty="0"/>
              <a:t> – 4. </a:t>
            </a:r>
            <a:r>
              <a:rPr lang="en-US" sz="1400" dirty="0" err="1"/>
              <a:t>Déroulement</a:t>
            </a:r>
            <a:r>
              <a:rPr lang="en-US" sz="1400" dirty="0"/>
              <a:t> – 5. </a:t>
            </a:r>
            <a:r>
              <a:rPr lang="en-US" sz="1400" dirty="0" err="1"/>
              <a:t>Résultats</a:t>
            </a:r>
            <a:r>
              <a:rPr lang="en-US" sz="1400" dirty="0"/>
              <a:t> – 6. </a:t>
            </a:r>
            <a:r>
              <a:rPr lang="en-US" sz="1400" dirty="0" err="1"/>
              <a:t>Bilan</a:t>
            </a:r>
            <a:r>
              <a:rPr lang="en-US" sz="1400" dirty="0"/>
              <a:t> – Conclusion</a:t>
            </a:r>
          </a:p>
          <a:p>
            <a:endParaRPr lang="en-US" sz="1400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004C8345-4636-47D9-9334-E703DF10C1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9181" y="2514600"/>
            <a:ext cx="9905998" cy="3124201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fr-FR" sz="3300" dirty="0"/>
              <a:t>1 – Présentation de l’entreprise</a:t>
            </a:r>
          </a:p>
          <a:p>
            <a:pPr marL="0" indent="0">
              <a:buNone/>
            </a:pPr>
            <a:r>
              <a:rPr lang="fr-FR" sz="3300" dirty="0"/>
              <a:t>2 – Besoins du client</a:t>
            </a:r>
          </a:p>
          <a:p>
            <a:pPr marL="0" indent="0">
              <a:buNone/>
            </a:pPr>
            <a:r>
              <a:rPr lang="fr-FR" sz="3300" dirty="0"/>
              <a:t>3 – Méthodologie</a:t>
            </a:r>
          </a:p>
          <a:p>
            <a:pPr marL="0" indent="0">
              <a:buNone/>
            </a:pPr>
            <a:r>
              <a:rPr lang="fr-FR" sz="3300" dirty="0"/>
              <a:t>4 – Déroulement</a:t>
            </a:r>
          </a:p>
          <a:p>
            <a:pPr marL="0" indent="0">
              <a:buNone/>
            </a:pPr>
            <a:r>
              <a:rPr lang="fr-FR" sz="3300" dirty="0"/>
              <a:t>5 – Résultats</a:t>
            </a:r>
          </a:p>
          <a:p>
            <a:pPr marL="0" indent="0">
              <a:buNone/>
            </a:pPr>
            <a:r>
              <a:rPr lang="fr-FR" sz="3300" dirty="0"/>
              <a:t>6 – Bilan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8" name="Picture 2" descr="https://lh7-us.googleusercontent.com/ReCuQF0JoDA-5G0w9wYVL0DYSPINNcU2xdw87NP9joIBGHy7qfierPYm1LTLaUL6LykaP5FX8p45A6VROAV0r5qXyU7tpDQmaxjLcNfF1pMJwRO1m3fNCN4rCa9PofYN7eAm8Qc2jAsL0r-fj83_C1W8=s2048">
            <a:extLst>
              <a:ext uri="{FF2B5EF4-FFF2-40B4-BE49-F238E27FC236}">
                <a16:creationId xmlns:a16="http://schemas.microsoft.com/office/drawing/2014/main" id="{2045FE89-0B7A-4F69-8020-6D4F8484BF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7935" y="2134842"/>
            <a:ext cx="4343911" cy="244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0804209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647990" y="3415919"/>
            <a:ext cx="10561418" cy="1468800"/>
          </a:xfrm>
        </p:spPr>
        <p:txBody>
          <a:bodyPr>
            <a:normAutofit fontScale="90000"/>
          </a:bodyPr>
          <a:lstStyle/>
          <a:p>
            <a:pPr algn="ctr"/>
            <a:r>
              <a:rPr lang="fr-FR" sz="6000" dirty="0"/>
              <a:t>1 – Présentation de l’entreprise</a:t>
            </a:r>
            <a:br>
              <a:rPr lang="fr-FR" sz="6000" dirty="0"/>
            </a:b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6" name="Espace réservé du pied de page 5"/>
          <p:cNvSpPr txBox="1">
            <a:spLocks/>
          </p:cNvSpPr>
          <p:nvPr/>
        </p:nvSpPr>
        <p:spPr>
          <a:xfrm>
            <a:off x="93735" y="6317370"/>
            <a:ext cx="11932010" cy="28984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Introduction – </a:t>
            </a:r>
            <a:r>
              <a:rPr lang="en-US" sz="1400" dirty="0">
                <a:solidFill>
                  <a:srgbClr val="FFFF00"/>
                </a:solidFill>
              </a:rPr>
              <a:t>1. </a:t>
            </a:r>
            <a:r>
              <a:rPr lang="en-US" sz="1400" dirty="0" err="1">
                <a:solidFill>
                  <a:srgbClr val="FFFF00"/>
                </a:solidFill>
              </a:rPr>
              <a:t>Présentation</a:t>
            </a:r>
            <a:r>
              <a:rPr lang="en-US" sz="1400" dirty="0">
                <a:solidFill>
                  <a:srgbClr val="FFFF00"/>
                </a:solidFill>
              </a:rPr>
              <a:t> de </a:t>
            </a:r>
            <a:r>
              <a:rPr lang="en-US" sz="1400" dirty="0" err="1">
                <a:solidFill>
                  <a:srgbClr val="FFFF00"/>
                </a:solidFill>
              </a:rPr>
              <a:t>l’entreprise</a:t>
            </a:r>
            <a:r>
              <a:rPr lang="en-US" sz="1400" dirty="0">
                <a:solidFill>
                  <a:srgbClr val="FFFF00"/>
                </a:solidFill>
              </a:rPr>
              <a:t> </a:t>
            </a:r>
            <a:r>
              <a:rPr lang="en-US" sz="1400" dirty="0"/>
              <a:t>2. </a:t>
            </a:r>
            <a:r>
              <a:rPr lang="en-US" sz="1400" dirty="0" err="1"/>
              <a:t>Besoins</a:t>
            </a:r>
            <a:r>
              <a:rPr lang="en-US" sz="1400" dirty="0"/>
              <a:t> client – 3. </a:t>
            </a:r>
            <a:r>
              <a:rPr lang="en-US" sz="1400" dirty="0" err="1"/>
              <a:t>Méthodologie</a:t>
            </a:r>
            <a:r>
              <a:rPr lang="en-US" sz="1400" dirty="0"/>
              <a:t> – 4. </a:t>
            </a:r>
            <a:r>
              <a:rPr lang="en-US" sz="1400" dirty="0" err="1"/>
              <a:t>Déroulement</a:t>
            </a:r>
            <a:r>
              <a:rPr lang="en-US" sz="1400" dirty="0"/>
              <a:t> – 5. </a:t>
            </a:r>
            <a:r>
              <a:rPr lang="en-US" sz="1400" dirty="0" err="1"/>
              <a:t>Résultats</a:t>
            </a:r>
            <a:r>
              <a:rPr lang="en-US" sz="1400" dirty="0"/>
              <a:t> – 6. </a:t>
            </a:r>
            <a:r>
              <a:rPr lang="en-US" sz="1400" dirty="0" err="1"/>
              <a:t>Bilan</a:t>
            </a:r>
            <a:r>
              <a:rPr lang="en-US" sz="1400" dirty="0"/>
              <a:t> – Conclusion</a:t>
            </a:r>
          </a:p>
        </p:txBody>
      </p:sp>
    </p:spTree>
    <p:extLst>
      <p:ext uri="{BB962C8B-B14F-4D97-AF65-F5344CB8AC3E}">
        <p14:creationId xmlns:p14="http://schemas.microsoft.com/office/powerpoint/2010/main" val="2651175687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95632" y="666037"/>
            <a:ext cx="11696368" cy="970450"/>
          </a:xfrm>
        </p:spPr>
        <p:txBody>
          <a:bodyPr>
            <a:normAutofit fontScale="90000"/>
          </a:bodyPr>
          <a:lstStyle/>
          <a:p>
            <a:r>
              <a:rPr lang="fr-FR" sz="3600" dirty="0"/>
              <a:t>Présentation de l’entreprise</a:t>
            </a:r>
            <a:br>
              <a:rPr lang="fr-FR" dirty="0"/>
            </a:br>
            <a:r>
              <a:rPr lang="fr-FR" dirty="0"/>
              <a:t>	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ZoneTexte 2"/>
          <p:cNvSpPr txBox="1"/>
          <p:nvPr/>
        </p:nvSpPr>
        <p:spPr>
          <a:xfrm>
            <a:off x="341907" y="1251195"/>
            <a:ext cx="553211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/>
          </a:p>
          <a:p>
            <a:pPr marL="285750" indent="-285750">
              <a:buFontTx/>
              <a:buChar char="-"/>
            </a:pPr>
            <a:r>
              <a:rPr lang="fr-FR" dirty="0"/>
              <a:t>Fondée en 2015 par deux esprits créatifs</a:t>
            </a:r>
          </a:p>
          <a:p>
            <a:pPr marL="285750" indent="-285750">
              <a:buFontTx/>
              <a:buChar char="-"/>
            </a:pPr>
            <a:endParaRPr lang="fr-FR" dirty="0"/>
          </a:p>
          <a:p>
            <a:pPr marL="285750" indent="-285750">
              <a:buFontTx/>
              <a:buChar char="-"/>
            </a:pPr>
            <a:endParaRPr lang="fr-FR" dirty="0"/>
          </a:p>
          <a:p>
            <a:pPr marL="285750" indent="-285750">
              <a:buFontTx/>
              <a:buChar char="-"/>
            </a:pPr>
            <a:endParaRPr lang="fr-FR" dirty="0"/>
          </a:p>
          <a:p>
            <a:pPr marL="285750" indent="-285750">
              <a:buFontTx/>
              <a:buChar char="-"/>
            </a:pPr>
            <a:endParaRPr lang="fr-FR" dirty="0"/>
          </a:p>
          <a:p>
            <a:pPr marL="285750" indent="-285750">
              <a:buFontTx/>
              <a:buChar char="-"/>
            </a:pPr>
            <a:endParaRPr lang="fr-FR" dirty="0"/>
          </a:p>
          <a:p>
            <a:pPr marL="285750" indent="-285750">
              <a:buFontTx/>
              <a:buChar char="-"/>
            </a:pPr>
            <a:endParaRPr lang="fr-FR" dirty="0"/>
          </a:p>
          <a:p>
            <a:pPr marL="285750" indent="-285750">
              <a:buFontTx/>
              <a:buChar char="-"/>
            </a:pPr>
            <a:endParaRPr lang="fr-FR" dirty="0"/>
          </a:p>
          <a:p>
            <a:pPr marL="285750" indent="-285750">
              <a:buFontTx/>
              <a:buChar char="-"/>
            </a:pPr>
            <a:endParaRPr lang="fr-FR" dirty="0"/>
          </a:p>
          <a:p>
            <a:pPr marL="285750" indent="-285750">
              <a:buFontTx/>
              <a:buChar char="-"/>
            </a:pPr>
            <a:endParaRPr lang="fr-FR" dirty="0"/>
          </a:p>
          <a:p>
            <a:r>
              <a:rPr lang="fr-FR" dirty="0"/>
              <a:t> </a:t>
            </a:r>
          </a:p>
          <a:p>
            <a:pPr marL="285750" indent="-285750">
              <a:buFontTx/>
              <a:buChar char="-"/>
            </a:pPr>
            <a:endParaRPr lang="fr-FR" dirty="0"/>
          </a:p>
          <a:p>
            <a:pPr marL="285750" indent="-285750">
              <a:buFontTx/>
              <a:buChar char="-"/>
            </a:pPr>
            <a:endParaRPr lang="fr-FR" dirty="0"/>
          </a:p>
        </p:txBody>
      </p:sp>
      <p:sp>
        <p:nvSpPr>
          <p:cNvPr id="7" name="Espace réservé du pied de page 5"/>
          <p:cNvSpPr txBox="1">
            <a:spLocks/>
          </p:cNvSpPr>
          <p:nvPr/>
        </p:nvSpPr>
        <p:spPr>
          <a:xfrm>
            <a:off x="93735" y="6317370"/>
            <a:ext cx="11932010" cy="28984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Introduction – </a:t>
            </a:r>
            <a:r>
              <a:rPr lang="en-US" sz="1400" dirty="0">
                <a:solidFill>
                  <a:srgbClr val="FFFF00"/>
                </a:solidFill>
              </a:rPr>
              <a:t>1. </a:t>
            </a:r>
            <a:r>
              <a:rPr lang="en-US" sz="1400" dirty="0" err="1">
                <a:solidFill>
                  <a:srgbClr val="FFFF00"/>
                </a:solidFill>
              </a:rPr>
              <a:t>Présentation</a:t>
            </a:r>
            <a:r>
              <a:rPr lang="en-US" sz="1400" dirty="0">
                <a:solidFill>
                  <a:srgbClr val="FFFF00"/>
                </a:solidFill>
              </a:rPr>
              <a:t> de </a:t>
            </a:r>
            <a:r>
              <a:rPr lang="en-US" sz="1400" dirty="0" err="1">
                <a:solidFill>
                  <a:srgbClr val="FFFF00"/>
                </a:solidFill>
              </a:rPr>
              <a:t>l’entreprise</a:t>
            </a:r>
            <a:r>
              <a:rPr lang="en-US" sz="1400" dirty="0">
                <a:solidFill>
                  <a:srgbClr val="FFFF00"/>
                </a:solidFill>
              </a:rPr>
              <a:t> </a:t>
            </a:r>
            <a:r>
              <a:rPr lang="en-US" sz="1400" dirty="0"/>
              <a:t>2. </a:t>
            </a:r>
            <a:r>
              <a:rPr lang="en-US" sz="1400" dirty="0" err="1"/>
              <a:t>Besoins</a:t>
            </a:r>
            <a:r>
              <a:rPr lang="en-US" sz="1400" dirty="0"/>
              <a:t> client – 3. </a:t>
            </a:r>
            <a:r>
              <a:rPr lang="en-US" sz="1400" dirty="0" err="1"/>
              <a:t>Méthodologie</a:t>
            </a:r>
            <a:r>
              <a:rPr lang="en-US" sz="1400" dirty="0"/>
              <a:t> – 4. </a:t>
            </a:r>
            <a:r>
              <a:rPr lang="en-US" sz="1400" dirty="0" err="1"/>
              <a:t>Déroulement</a:t>
            </a:r>
            <a:r>
              <a:rPr lang="en-US" sz="1400" dirty="0"/>
              <a:t> – 5. </a:t>
            </a:r>
            <a:r>
              <a:rPr lang="en-US" sz="1400" dirty="0" err="1"/>
              <a:t>Résultats</a:t>
            </a:r>
            <a:r>
              <a:rPr lang="en-US" sz="1400" dirty="0"/>
              <a:t> – 6. </a:t>
            </a:r>
            <a:r>
              <a:rPr lang="en-US" sz="1400" dirty="0" err="1"/>
              <a:t>Bilan</a:t>
            </a:r>
            <a:r>
              <a:rPr lang="en-US" sz="1400" dirty="0"/>
              <a:t> – Conclusion</a:t>
            </a:r>
          </a:p>
        </p:txBody>
      </p:sp>
      <p:pic>
        <p:nvPicPr>
          <p:cNvPr id="6" name="Picture 10" descr="Témoignages de donateur·trice·s — François Leclair﻿">
            <a:extLst>
              <a:ext uri="{FF2B5EF4-FFF2-40B4-BE49-F238E27FC236}">
                <a16:creationId xmlns:a16="http://schemas.microsoft.com/office/drawing/2014/main" id="{6903FEE3-8217-4B43-803E-8A467159BC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502"/>
          <a:stretch/>
        </p:blipFill>
        <p:spPr bwMode="auto">
          <a:xfrm>
            <a:off x="1160048" y="1933579"/>
            <a:ext cx="1358889" cy="139254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4" descr="PODCAST] Avec le studio Curiosity Interactive, Camille Renaud veut faire  entendre sa voix - Le Lien MULTIMÉDIA :: le portail des professionnels du  numérique au Québec">
            <a:extLst>
              <a:ext uri="{FF2B5EF4-FFF2-40B4-BE49-F238E27FC236}">
                <a16:creationId xmlns:a16="http://schemas.microsoft.com/office/drawing/2014/main" id="{19921408-D4A9-477F-AE47-BC7DC518E8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61" r="21067"/>
          <a:stretch/>
        </p:blipFill>
        <p:spPr bwMode="auto">
          <a:xfrm>
            <a:off x="3042242" y="1960708"/>
            <a:ext cx="1358890" cy="131786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EF226F40-804C-4691-8BD3-F9E1C4EE4961}"/>
              </a:ext>
            </a:extLst>
          </p:cNvPr>
          <p:cNvSpPr txBox="1"/>
          <p:nvPr/>
        </p:nvSpPr>
        <p:spPr>
          <a:xfrm>
            <a:off x="877253" y="3357131"/>
            <a:ext cx="19244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/>
              <a:t>François </a:t>
            </a:r>
            <a:r>
              <a:rPr lang="fr-FR" sz="1600" b="1" dirty="0" err="1"/>
              <a:t>LeClair</a:t>
            </a:r>
            <a:endParaRPr lang="fr-FR" sz="1600" b="1" dirty="0"/>
          </a:p>
          <a:p>
            <a:pPr algn="ctr"/>
            <a:r>
              <a:rPr lang="fr-FR" sz="1400" b="1" dirty="0"/>
              <a:t>Fondateur</a:t>
            </a:r>
            <a:r>
              <a:rPr lang="fr-FR" sz="1600" b="1" dirty="0"/>
              <a:t> 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D3D74E57-0998-467A-8C32-42B24FEE0A3E}"/>
              </a:ext>
            </a:extLst>
          </p:cNvPr>
          <p:cNvSpPr txBox="1"/>
          <p:nvPr/>
        </p:nvSpPr>
        <p:spPr>
          <a:xfrm>
            <a:off x="2795240" y="3330206"/>
            <a:ext cx="187028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/>
              <a:t>Camille Renaud</a:t>
            </a:r>
          </a:p>
          <a:p>
            <a:pPr algn="ctr"/>
            <a:r>
              <a:rPr lang="fr-FR" sz="1400" b="1" dirty="0"/>
              <a:t>Co-Fondatrice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AC7BD487-163A-4616-93DB-B480B8467344}"/>
              </a:ext>
            </a:extLst>
          </p:cNvPr>
          <p:cNvSpPr txBox="1"/>
          <p:nvPr/>
        </p:nvSpPr>
        <p:spPr>
          <a:xfrm>
            <a:off x="6397331" y="1728702"/>
            <a:ext cx="609790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fr-FR" dirty="0"/>
              <a:t>Leadeur incontesté de l'industrie des déguisements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708A30C5-E9F9-4B1C-BE18-AF8D225D54B0}"/>
              </a:ext>
            </a:extLst>
          </p:cNvPr>
          <p:cNvSpPr txBox="1"/>
          <p:nvPr/>
        </p:nvSpPr>
        <p:spPr>
          <a:xfrm>
            <a:off x="348227" y="4056278"/>
            <a:ext cx="62522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fr-FR" dirty="0"/>
              <a:t>L’indispensable pour bien fêter déguisé</a:t>
            </a:r>
          </a:p>
        </p:txBody>
      </p:sp>
      <p:pic>
        <p:nvPicPr>
          <p:cNvPr id="3078" name="Picture 6" descr="Coloriage de deux enfants qui font la fête pour le Nouvel An">
            <a:extLst>
              <a:ext uri="{FF2B5EF4-FFF2-40B4-BE49-F238E27FC236}">
                <a16:creationId xmlns:a16="http://schemas.microsoft.com/office/drawing/2014/main" id="{BA7797A9-B2D3-45EC-BA6C-D71A671EFF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67"/>
          <a:stretch/>
        </p:blipFill>
        <p:spPr bwMode="auto">
          <a:xfrm>
            <a:off x="2523137" y="4436099"/>
            <a:ext cx="1255837" cy="168520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D13AC907-A3A9-4BD4-B9A2-FFF96F1D61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24570" y="2467249"/>
            <a:ext cx="2776282" cy="25284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57056178-EAB0-4C36-A3FB-4825F96DB88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3299"/>
          <a:stretch/>
        </p:blipFill>
        <p:spPr>
          <a:xfrm>
            <a:off x="8700852" y="2645505"/>
            <a:ext cx="3311038" cy="227169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37C0E61-4518-4B43-A037-F7F1AD1F16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6324" y="3366324"/>
            <a:ext cx="119376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https://lh7-us.googleusercontent.com/ReCuQF0JoDA-5G0w9wYVL0DYSPINNcU2xdw87NP9joIBGHy7qfierPYm1LTLaUL6LykaP5FX8p45A6VROAV0r5qXyU7tpDQmaxjLcNfF1pMJwRO1m3fNCN4rCa9PofYN7eAm8Qc2jAsL0r-fj83_C1W8=s2048">
            <a:extLst>
              <a:ext uri="{FF2B5EF4-FFF2-40B4-BE49-F238E27FC236}">
                <a16:creationId xmlns:a16="http://schemas.microsoft.com/office/drawing/2014/main" id="{15915032-17D7-4187-94EB-46AE1CC7BD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8704" y="2605079"/>
            <a:ext cx="1505545" cy="846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509FE90-3100-45DE-AB5F-42ACC1456B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2249" y="3062998"/>
            <a:ext cx="783419" cy="668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AD6DDC01-51D0-4DA9-8B50-C5B6973A4B5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328171" y="4481343"/>
            <a:ext cx="67818" cy="82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00079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50684" y="401417"/>
            <a:ext cx="11696368" cy="970450"/>
          </a:xfrm>
        </p:spPr>
        <p:txBody>
          <a:bodyPr>
            <a:normAutofit fontScale="90000"/>
          </a:bodyPr>
          <a:lstStyle/>
          <a:p>
            <a:r>
              <a:rPr lang="fr-FR" dirty="0"/>
              <a:t>Présentation de l’entreprise</a:t>
            </a:r>
            <a:br>
              <a:rPr lang="fr-FR" dirty="0"/>
            </a:br>
            <a:r>
              <a:rPr lang="fr-FR" dirty="0"/>
              <a:t>	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7" name="Espace réservé du pied de page 5"/>
          <p:cNvSpPr txBox="1">
            <a:spLocks/>
          </p:cNvSpPr>
          <p:nvPr/>
        </p:nvSpPr>
        <p:spPr>
          <a:xfrm>
            <a:off x="93735" y="6317370"/>
            <a:ext cx="11932010" cy="28984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Introduction – </a:t>
            </a:r>
            <a:r>
              <a:rPr lang="en-US" sz="1400" dirty="0">
                <a:solidFill>
                  <a:srgbClr val="FFFF00"/>
                </a:solidFill>
              </a:rPr>
              <a:t>1. </a:t>
            </a:r>
            <a:r>
              <a:rPr lang="en-US" sz="1400" dirty="0" err="1">
                <a:solidFill>
                  <a:srgbClr val="FFFF00"/>
                </a:solidFill>
              </a:rPr>
              <a:t>Présentation</a:t>
            </a:r>
            <a:r>
              <a:rPr lang="en-US" sz="1400" dirty="0">
                <a:solidFill>
                  <a:srgbClr val="FFFF00"/>
                </a:solidFill>
              </a:rPr>
              <a:t> de </a:t>
            </a:r>
            <a:r>
              <a:rPr lang="en-US" sz="1400" dirty="0" err="1">
                <a:solidFill>
                  <a:srgbClr val="FFFF00"/>
                </a:solidFill>
              </a:rPr>
              <a:t>l’entreprise</a:t>
            </a:r>
            <a:r>
              <a:rPr lang="en-US" sz="1400" dirty="0">
                <a:solidFill>
                  <a:srgbClr val="FFFF00"/>
                </a:solidFill>
              </a:rPr>
              <a:t> </a:t>
            </a:r>
            <a:r>
              <a:rPr lang="en-US" sz="1400" dirty="0"/>
              <a:t>2. </a:t>
            </a:r>
            <a:r>
              <a:rPr lang="en-US" sz="1400" dirty="0" err="1"/>
              <a:t>Besoins</a:t>
            </a:r>
            <a:r>
              <a:rPr lang="en-US" sz="1400" dirty="0"/>
              <a:t> client – 3. </a:t>
            </a:r>
            <a:r>
              <a:rPr lang="en-US" sz="1400" dirty="0" err="1"/>
              <a:t>Méthodologie</a:t>
            </a:r>
            <a:r>
              <a:rPr lang="en-US" sz="1400" dirty="0"/>
              <a:t> – 4. </a:t>
            </a:r>
            <a:r>
              <a:rPr lang="en-US" sz="1400" dirty="0" err="1"/>
              <a:t>Déroulement</a:t>
            </a:r>
            <a:r>
              <a:rPr lang="en-US" sz="1400" dirty="0"/>
              <a:t> – 5. </a:t>
            </a:r>
            <a:r>
              <a:rPr lang="en-US" sz="1400" dirty="0" err="1"/>
              <a:t>Résultats</a:t>
            </a:r>
            <a:r>
              <a:rPr lang="en-US" sz="1400" dirty="0"/>
              <a:t> – 6. </a:t>
            </a:r>
            <a:r>
              <a:rPr lang="en-US" sz="1400" dirty="0" err="1"/>
              <a:t>Bilan</a:t>
            </a:r>
            <a:r>
              <a:rPr lang="en-US" sz="1400" dirty="0"/>
              <a:t> – Conclusion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82641D12-52BE-4BE7-BF5A-040DE952E291}"/>
              </a:ext>
            </a:extLst>
          </p:cNvPr>
          <p:cNvSpPr txBox="1"/>
          <p:nvPr/>
        </p:nvSpPr>
        <p:spPr>
          <a:xfrm>
            <a:off x="1707797" y="3429000"/>
            <a:ext cx="93573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/>
              <a:t>Pourquoi les clients de </a:t>
            </a:r>
            <a:r>
              <a:rPr lang="fr-FR" sz="2800" b="1" dirty="0" err="1"/>
              <a:t>Disguise’Hub</a:t>
            </a:r>
            <a:r>
              <a:rPr lang="fr-FR" sz="2800" b="1" dirty="0"/>
              <a:t> sont-ils fidèles ?</a:t>
            </a:r>
          </a:p>
        </p:txBody>
      </p:sp>
      <p:pic>
        <p:nvPicPr>
          <p:cNvPr id="9" name="Picture 2" descr="Développez votre chiffre d'affaires avec un outil de veille">
            <a:extLst>
              <a:ext uri="{FF2B5EF4-FFF2-40B4-BE49-F238E27FC236}">
                <a16:creationId xmlns:a16="http://schemas.microsoft.com/office/drawing/2014/main" id="{00F4F7F3-CD4A-4F85-8A7C-A8FA930030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0364" y="1143331"/>
            <a:ext cx="3679231" cy="206335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F5B5B038-EC7F-4906-97DD-3A7CFBFFEB9B}"/>
              </a:ext>
            </a:extLst>
          </p:cNvPr>
          <p:cNvSpPr txBox="1"/>
          <p:nvPr/>
        </p:nvSpPr>
        <p:spPr>
          <a:xfrm>
            <a:off x="950684" y="1334117"/>
            <a:ext cx="6252210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fr-FR" sz="2800" dirty="0"/>
              <a:t>Chiffre d’affaire de 80 Millions d’euros en 2022</a:t>
            </a:r>
          </a:p>
          <a:p>
            <a:pPr marL="285750" indent="-285750">
              <a:buFontTx/>
              <a:buChar char="-"/>
            </a:pPr>
            <a:endParaRPr lang="fr-FR" sz="2800" dirty="0"/>
          </a:p>
          <a:p>
            <a:pPr marL="285750" indent="-285750">
              <a:buFontTx/>
              <a:buChar char="-"/>
            </a:pPr>
            <a:endParaRPr lang="fr-FR" sz="2800" dirty="0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9453F1DA-E2A7-4FA5-9E06-FA81A5F7A560}"/>
              </a:ext>
            </a:extLst>
          </p:cNvPr>
          <p:cNvSpPr txBox="1"/>
          <p:nvPr/>
        </p:nvSpPr>
        <p:spPr>
          <a:xfrm>
            <a:off x="479998" y="4079815"/>
            <a:ext cx="11159483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fr-FR" sz="2800" dirty="0"/>
              <a:t>Un moteur de joie et de créativité </a:t>
            </a:r>
          </a:p>
          <a:p>
            <a:pPr marL="285750" indent="-285750">
              <a:buFontTx/>
              <a:buChar char="-"/>
            </a:pPr>
            <a:r>
              <a:rPr lang="fr-FR" sz="2800" dirty="0"/>
              <a:t>Des costumes uniques inspirant diversité et confiance de soi</a:t>
            </a:r>
          </a:p>
          <a:p>
            <a:pPr marL="285750" indent="-285750">
              <a:buFontTx/>
              <a:buChar char="-"/>
            </a:pPr>
            <a:r>
              <a:rPr lang="fr-FR" sz="2800" dirty="0"/>
              <a:t>Chaque déguisement est une œuvre d’art </a:t>
            </a:r>
          </a:p>
          <a:p>
            <a:pPr marL="285750" indent="-285750">
              <a:buFontTx/>
              <a:buChar char="-"/>
            </a:pPr>
            <a:r>
              <a:rPr lang="fr-FR" sz="2800" dirty="0"/>
              <a:t>Vers une communauté vibrante festive et solidaire</a:t>
            </a:r>
          </a:p>
        </p:txBody>
      </p:sp>
    </p:spTree>
    <p:extLst>
      <p:ext uri="{BB962C8B-B14F-4D97-AF65-F5344CB8AC3E}">
        <p14:creationId xmlns:p14="http://schemas.microsoft.com/office/powerpoint/2010/main" val="42047656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41907" y="556738"/>
            <a:ext cx="11696368" cy="970450"/>
          </a:xfrm>
        </p:spPr>
        <p:txBody>
          <a:bodyPr>
            <a:normAutofit fontScale="90000"/>
          </a:bodyPr>
          <a:lstStyle/>
          <a:p>
            <a:r>
              <a:rPr lang="fr-FR" sz="3600" dirty="0"/>
              <a:t>Présentation de l’entreprise</a:t>
            </a:r>
            <a:br>
              <a:rPr lang="fr-FR" dirty="0"/>
            </a:br>
            <a:r>
              <a:rPr lang="fr-FR" dirty="0"/>
              <a:t>	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7" name="Espace réservé du pied de page 5"/>
          <p:cNvSpPr txBox="1">
            <a:spLocks/>
          </p:cNvSpPr>
          <p:nvPr/>
        </p:nvSpPr>
        <p:spPr>
          <a:xfrm>
            <a:off x="93735" y="6317370"/>
            <a:ext cx="11932010" cy="28984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Introduction – </a:t>
            </a:r>
            <a:r>
              <a:rPr lang="en-US" sz="1400" dirty="0">
                <a:solidFill>
                  <a:srgbClr val="FFFF00"/>
                </a:solidFill>
              </a:rPr>
              <a:t>1. </a:t>
            </a:r>
            <a:r>
              <a:rPr lang="en-US" sz="1400" dirty="0" err="1">
                <a:solidFill>
                  <a:srgbClr val="FFFF00"/>
                </a:solidFill>
              </a:rPr>
              <a:t>Présentation</a:t>
            </a:r>
            <a:r>
              <a:rPr lang="en-US" sz="1400" dirty="0">
                <a:solidFill>
                  <a:srgbClr val="FFFF00"/>
                </a:solidFill>
              </a:rPr>
              <a:t> de </a:t>
            </a:r>
            <a:r>
              <a:rPr lang="en-US" sz="1400" dirty="0" err="1">
                <a:solidFill>
                  <a:srgbClr val="FFFF00"/>
                </a:solidFill>
              </a:rPr>
              <a:t>l’entreprise</a:t>
            </a:r>
            <a:r>
              <a:rPr lang="en-US" sz="1400" dirty="0">
                <a:solidFill>
                  <a:srgbClr val="FFFF00"/>
                </a:solidFill>
              </a:rPr>
              <a:t> </a:t>
            </a:r>
            <a:r>
              <a:rPr lang="en-US" sz="1400" dirty="0"/>
              <a:t>2. </a:t>
            </a:r>
            <a:r>
              <a:rPr lang="en-US" sz="1400" dirty="0" err="1"/>
              <a:t>Besoins</a:t>
            </a:r>
            <a:r>
              <a:rPr lang="en-US" sz="1400" dirty="0"/>
              <a:t> client – 3. </a:t>
            </a:r>
            <a:r>
              <a:rPr lang="en-US" sz="1400" dirty="0" err="1"/>
              <a:t>Méthodologie</a:t>
            </a:r>
            <a:r>
              <a:rPr lang="en-US" sz="1400" dirty="0"/>
              <a:t> – 4. </a:t>
            </a:r>
            <a:r>
              <a:rPr lang="en-US" sz="1400" dirty="0" err="1"/>
              <a:t>Déroulement</a:t>
            </a:r>
            <a:r>
              <a:rPr lang="en-US" sz="1400" dirty="0"/>
              <a:t> – 5. </a:t>
            </a:r>
            <a:r>
              <a:rPr lang="en-US" sz="1400" dirty="0" err="1"/>
              <a:t>Résultats</a:t>
            </a:r>
            <a:r>
              <a:rPr lang="en-US" sz="1400" dirty="0"/>
              <a:t> – 6. </a:t>
            </a:r>
            <a:r>
              <a:rPr lang="en-US" sz="1400" dirty="0" err="1"/>
              <a:t>Bilan</a:t>
            </a:r>
            <a:r>
              <a:rPr lang="en-US" sz="1400" dirty="0"/>
              <a:t> – Conclusion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E3A78187-8205-4BEC-8747-F21958C80A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0697" y="1214278"/>
            <a:ext cx="9158085" cy="4981908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9D44DBDF-E5E5-4961-8820-098B3A8C30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1430" y="4909672"/>
            <a:ext cx="1881591" cy="956475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62926C08-2734-4966-BB46-6E1DEA6FCD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60609" y="4908541"/>
            <a:ext cx="1614402" cy="866264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15191C99-59C7-4A9C-B299-0A039CBBAA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95355" y="4909672"/>
            <a:ext cx="1481033" cy="866264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DEF18C11-1584-49BA-994D-00ED961D54F7}"/>
              </a:ext>
            </a:extLst>
          </p:cNvPr>
          <p:cNvSpPr txBox="1"/>
          <p:nvPr/>
        </p:nvSpPr>
        <p:spPr>
          <a:xfrm>
            <a:off x="1553218" y="4927377"/>
            <a:ext cx="1211542" cy="26161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chemeClr val="bg1"/>
                </a:solidFill>
                <a:latin typeface="+mj-lt"/>
              </a:rPr>
              <a:t>EVAN LAMOUR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EF4B96E9-9AB7-4A60-914A-AB7AFA98C58B}"/>
              </a:ext>
            </a:extLst>
          </p:cNvPr>
          <p:cNvSpPr txBox="1"/>
          <p:nvPr/>
        </p:nvSpPr>
        <p:spPr>
          <a:xfrm>
            <a:off x="3573851" y="4908541"/>
            <a:ext cx="1690701" cy="26161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chemeClr val="bg1"/>
                </a:solidFill>
                <a:latin typeface="+mj-lt"/>
              </a:rPr>
              <a:t>MAXIME PLANQUES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D50F0F23-A724-4711-B417-B3A1E27510B2}"/>
              </a:ext>
            </a:extLst>
          </p:cNvPr>
          <p:cNvSpPr txBox="1"/>
          <p:nvPr/>
        </p:nvSpPr>
        <p:spPr>
          <a:xfrm>
            <a:off x="7197874" y="4954708"/>
            <a:ext cx="1821239" cy="43088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100" b="1" dirty="0">
                <a:solidFill>
                  <a:schemeClr val="bg1"/>
                </a:solidFill>
                <a:latin typeface="+mj-lt"/>
              </a:rPr>
              <a:t>Clément</a:t>
            </a:r>
          </a:p>
          <a:p>
            <a:pPr algn="ctr"/>
            <a:r>
              <a:rPr lang="fr-FR" sz="1100" b="1" dirty="0">
                <a:solidFill>
                  <a:schemeClr val="bg1"/>
                </a:solidFill>
                <a:latin typeface="+mj-lt"/>
              </a:rPr>
              <a:t>BALSEMIN – TRANIELLO </a:t>
            </a:r>
          </a:p>
        </p:txBody>
      </p:sp>
    </p:spTree>
    <p:extLst>
      <p:ext uri="{BB962C8B-B14F-4D97-AF65-F5344CB8AC3E}">
        <p14:creationId xmlns:p14="http://schemas.microsoft.com/office/powerpoint/2010/main" val="1295125727"/>
      </p:ext>
    </p:extLst>
  </p:cSld>
  <p:clrMapOvr>
    <a:masterClrMapping/>
  </p:clrMapOvr>
  <p:transition spd="slow">
    <p:push dir="u"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illage">
  <a:themeElements>
    <a:clrScheme name="Maillage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aillag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aillag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11012</TotalTime>
  <Words>3043</Words>
  <Application>Microsoft Office PowerPoint</Application>
  <PresentationFormat>Grand écran</PresentationFormat>
  <Paragraphs>405</Paragraphs>
  <Slides>45</Slides>
  <Notes>5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45</vt:i4>
      </vt:variant>
    </vt:vector>
  </HeadingPairs>
  <TitlesOfParts>
    <vt:vector size="51" baseType="lpstr">
      <vt:lpstr>Arial</vt:lpstr>
      <vt:lpstr>Arial Rounded MT Bold</vt:lpstr>
      <vt:lpstr>Calibri</vt:lpstr>
      <vt:lpstr>Century Gothic</vt:lpstr>
      <vt:lpstr>Lato</vt:lpstr>
      <vt:lpstr>Maillage</vt:lpstr>
      <vt:lpstr>                Disguise’hub</vt:lpstr>
      <vt:lpstr>Notre équipe</vt:lpstr>
      <vt:lpstr>Accroche</vt:lpstr>
      <vt:lpstr>Problématique</vt:lpstr>
      <vt:lpstr>Plan</vt:lpstr>
      <vt:lpstr>1 – Présentation de l’entreprise </vt:lpstr>
      <vt:lpstr>Présentation de l’entreprise  </vt:lpstr>
      <vt:lpstr>Présentation de l’entreprise  </vt:lpstr>
      <vt:lpstr>Présentation de l’entreprise  </vt:lpstr>
      <vt:lpstr>2 – Recueil des besoins du client 2.1. Analyse de la demande 2.2. Objectifs techniques</vt:lpstr>
      <vt:lpstr>2.1 – Analyse de la demande du client</vt:lpstr>
      <vt:lpstr>2.1 – Analyse de la demande du client</vt:lpstr>
      <vt:lpstr>2.1 – Analyse de la demande du client</vt:lpstr>
      <vt:lpstr>2.2 – Définition des objectifs techniques </vt:lpstr>
      <vt:lpstr>2.2 – Définition des objectifs techniques </vt:lpstr>
      <vt:lpstr>2.2 – Définition des objectifs techniques </vt:lpstr>
      <vt:lpstr>2.1 – Analyse de la demande du client</vt:lpstr>
      <vt:lpstr>2.2 – Définition des objectifs techniques </vt:lpstr>
      <vt:lpstr>2.2 – Définition des objectifs techniques </vt:lpstr>
      <vt:lpstr>2.2 – Définition des objectifs techniques </vt:lpstr>
      <vt:lpstr>3 – Réalisation technique : méthodologie  3.1. Gestion de projet  3.2. Développement</vt:lpstr>
      <vt:lpstr>3.1 – Gestion de projet Méthode de travail</vt:lpstr>
      <vt:lpstr>3.1 – Gestion de projet      Méthode de travail</vt:lpstr>
      <vt:lpstr>3.1 – Gestion de projet      Méthode de travail</vt:lpstr>
      <vt:lpstr>3.1 – Gestion de projet        Méthode de travail</vt:lpstr>
      <vt:lpstr>3.1 – Gestion de projet        Méthode de travail</vt:lpstr>
      <vt:lpstr>3.1 – Gestion de projet      Méthode de travail</vt:lpstr>
      <vt:lpstr>3.1 – Gestion de projet         Méthode de travail</vt:lpstr>
      <vt:lpstr>3.2 – Développement</vt:lpstr>
      <vt:lpstr>4 – Réalisation technique : déroulement 4.1. Site web 4.2. Base de données 4.3. Hébergement</vt:lpstr>
      <vt:lpstr>4.1 – Site web / 4.2. Base de données…</vt:lpstr>
      <vt:lpstr>5 – Réalisation technique : résultats 5.1. Démonstration du fonctionnement du site 5.2. Impact réel pour le/la client.e</vt:lpstr>
      <vt:lpstr>5.1 – Démonstration du fonctionnement du site web</vt:lpstr>
      <vt:lpstr>5.2 – Valorisation du produit côté client.e</vt:lpstr>
      <vt:lpstr>6 – Bilan 6.1. Bilan technique 6.2. Bilan du travail d’équipe 6.3. Bilan de compétences</vt:lpstr>
      <vt:lpstr>6.1 – Bilan technique</vt:lpstr>
      <vt:lpstr>6.1 – Bilan technique</vt:lpstr>
      <vt:lpstr>6.2 – Bilan d’équipe</vt:lpstr>
      <vt:lpstr>6.2 – Bilan d’équipe</vt:lpstr>
      <vt:lpstr>6.2 – Bilan d’équipe</vt:lpstr>
      <vt:lpstr>6.3 – Bilan de compétences</vt:lpstr>
      <vt:lpstr>6.3 – Bilan de compétences</vt:lpstr>
      <vt:lpstr>Conclusion</vt:lpstr>
      <vt:lpstr>Conclusion</vt:lpstr>
      <vt:lpstr>DISGUISE’Hub                     Mots-clef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Soutenance de stage Développement Raspeberry PI</dc:title>
  <dc:creator>Yann</dc:creator>
  <cp:lastModifiedBy>Marwan AL MASRI</cp:lastModifiedBy>
  <cp:revision>151</cp:revision>
  <dcterms:created xsi:type="dcterms:W3CDTF">2017-03-10T11:11:42Z</dcterms:created>
  <dcterms:modified xsi:type="dcterms:W3CDTF">2023-11-27T11:24:36Z</dcterms:modified>
</cp:coreProperties>
</file>